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3"/>
  </p:notesMasterIdLst>
  <p:sldIdLst>
    <p:sldId id="294" r:id="rId2"/>
    <p:sldId id="295" r:id="rId3"/>
    <p:sldId id="363" r:id="rId4"/>
    <p:sldId id="296" r:id="rId5"/>
    <p:sldId id="364" r:id="rId6"/>
    <p:sldId id="369" r:id="rId7"/>
    <p:sldId id="365" r:id="rId8"/>
    <p:sldId id="371" r:id="rId9"/>
    <p:sldId id="366" r:id="rId10"/>
    <p:sldId id="368" r:id="rId11"/>
    <p:sldId id="602" r:id="rId12"/>
    <p:sldId id="672" r:id="rId13"/>
    <p:sldId id="367" r:id="rId14"/>
    <p:sldId id="293" r:id="rId15"/>
    <p:sldId id="480" r:id="rId16"/>
    <p:sldId id="481" r:id="rId17"/>
    <p:sldId id="482" r:id="rId18"/>
    <p:sldId id="483" r:id="rId19"/>
    <p:sldId id="484" r:id="rId20"/>
    <p:sldId id="485" r:id="rId21"/>
    <p:sldId id="486" r:id="rId22"/>
    <p:sldId id="487" r:id="rId23"/>
    <p:sldId id="287" r:id="rId24"/>
    <p:sldId id="474" r:id="rId25"/>
    <p:sldId id="475" r:id="rId26"/>
    <p:sldId id="476" r:id="rId27"/>
    <p:sldId id="477" r:id="rId28"/>
    <p:sldId id="478" r:id="rId29"/>
    <p:sldId id="479" r:id="rId30"/>
    <p:sldId id="357" r:id="rId31"/>
    <p:sldId id="488" r:id="rId32"/>
    <p:sldId id="489" r:id="rId33"/>
    <p:sldId id="490" r:id="rId34"/>
    <p:sldId id="491" r:id="rId35"/>
    <p:sldId id="492" r:id="rId36"/>
    <p:sldId id="493" r:id="rId37"/>
    <p:sldId id="494" r:id="rId38"/>
    <p:sldId id="495" r:id="rId39"/>
    <p:sldId id="317" r:id="rId40"/>
    <p:sldId id="469" r:id="rId41"/>
    <p:sldId id="470" r:id="rId42"/>
    <p:sldId id="471" r:id="rId43"/>
    <p:sldId id="472" r:id="rId44"/>
    <p:sldId id="473" r:id="rId45"/>
    <p:sldId id="600" r:id="rId46"/>
    <p:sldId id="601" r:id="rId47"/>
    <p:sldId id="361" r:id="rId48"/>
    <p:sldId id="603" r:id="rId49"/>
    <p:sldId id="604" r:id="rId50"/>
    <p:sldId id="605" r:id="rId51"/>
    <p:sldId id="359" r:id="rId52"/>
    <p:sldId id="389" r:id="rId53"/>
    <p:sldId id="655" r:id="rId54"/>
    <p:sldId id="656" r:id="rId55"/>
    <p:sldId id="657" r:id="rId56"/>
    <p:sldId id="658" r:id="rId57"/>
    <p:sldId id="659" r:id="rId58"/>
    <p:sldId id="660" r:id="rId59"/>
    <p:sldId id="661" r:id="rId60"/>
    <p:sldId id="662" r:id="rId61"/>
    <p:sldId id="663" r:id="rId62"/>
    <p:sldId id="664" r:id="rId63"/>
    <p:sldId id="665" r:id="rId64"/>
    <p:sldId id="666" r:id="rId65"/>
    <p:sldId id="667" r:id="rId66"/>
    <p:sldId id="668" r:id="rId67"/>
    <p:sldId id="669" r:id="rId68"/>
    <p:sldId id="670" r:id="rId69"/>
    <p:sldId id="671" r:id="rId70"/>
    <p:sldId id="390" r:id="rId71"/>
    <p:sldId id="626" r:id="rId72"/>
    <p:sldId id="627" r:id="rId73"/>
    <p:sldId id="628" r:id="rId74"/>
    <p:sldId id="629" r:id="rId75"/>
    <p:sldId id="630" r:id="rId76"/>
    <p:sldId id="631" r:id="rId77"/>
    <p:sldId id="632" r:id="rId78"/>
    <p:sldId id="633" r:id="rId79"/>
    <p:sldId id="634" r:id="rId80"/>
    <p:sldId id="635" r:id="rId81"/>
    <p:sldId id="636" r:id="rId82"/>
    <p:sldId id="637" r:id="rId83"/>
    <p:sldId id="638" r:id="rId84"/>
    <p:sldId id="639" r:id="rId85"/>
    <p:sldId id="640" r:id="rId86"/>
    <p:sldId id="641" r:id="rId87"/>
    <p:sldId id="642" r:id="rId88"/>
    <p:sldId id="643" r:id="rId89"/>
    <p:sldId id="644" r:id="rId90"/>
    <p:sldId id="645" r:id="rId91"/>
    <p:sldId id="646" r:id="rId92"/>
    <p:sldId id="647" r:id="rId93"/>
    <p:sldId id="648" r:id="rId94"/>
    <p:sldId id="649" r:id="rId95"/>
    <p:sldId id="650" r:id="rId96"/>
    <p:sldId id="651" r:id="rId97"/>
    <p:sldId id="652" r:id="rId98"/>
    <p:sldId id="653" r:id="rId99"/>
    <p:sldId id="654" r:id="rId100"/>
    <p:sldId id="391" r:id="rId101"/>
    <p:sldId id="606" r:id="rId102"/>
    <p:sldId id="607" r:id="rId103"/>
    <p:sldId id="608" r:id="rId104"/>
    <p:sldId id="609" r:id="rId105"/>
    <p:sldId id="610" r:id="rId106"/>
    <p:sldId id="611" r:id="rId107"/>
    <p:sldId id="612" r:id="rId108"/>
    <p:sldId id="613" r:id="rId109"/>
    <p:sldId id="614" r:id="rId110"/>
    <p:sldId id="615" r:id="rId111"/>
    <p:sldId id="616" r:id="rId112"/>
    <p:sldId id="617" r:id="rId113"/>
    <p:sldId id="618" r:id="rId114"/>
    <p:sldId id="619" r:id="rId115"/>
    <p:sldId id="620" r:id="rId116"/>
    <p:sldId id="621" r:id="rId117"/>
    <p:sldId id="622" r:id="rId118"/>
    <p:sldId id="623" r:id="rId119"/>
    <p:sldId id="624" r:id="rId120"/>
    <p:sldId id="625" r:id="rId121"/>
    <p:sldId id="392" r:id="rId12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-372" y="-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presProps" Target="pres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C49EE5-EAA5-40FE-BFC0-54C456BB245B}" type="datetimeFigureOut">
              <a:rPr lang="ko-KR" altLang="en-US" smtClean="0"/>
              <a:t>2020-02-08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87FC26-A880-4A31-B402-7EFF83C123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52306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65976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45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65976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48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65976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65976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65976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65976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65976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65976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2020-02-08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44371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2020-02-08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200467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477718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2020-02-08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96516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2020-02-08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제목 1"/>
          <p:cNvSpPr>
            <a:spLocks noGrp="1"/>
          </p:cNvSpPr>
          <p:nvPr>
            <p:ph type="ctrTitle" hasCustomPrompt="1"/>
          </p:nvPr>
        </p:nvSpPr>
        <p:spPr>
          <a:xfrm>
            <a:off x="1679511" y="429938"/>
            <a:ext cx="7335172" cy="2639022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70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제목을 입력하십시오</a:t>
            </a:r>
          </a:p>
        </p:txBody>
      </p:sp>
      <p:grpSp>
        <p:nvGrpSpPr>
          <p:cNvPr id="7" name="그룹 6"/>
          <p:cNvGrpSpPr/>
          <p:nvPr userDrawn="1"/>
        </p:nvGrpSpPr>
        <p:grpSpPr>
          <a:xfrm>
            <a:off x="1871532" y="2918016"/>
            <a:ext cx="192021" cy="432049"/>
            <a:chOff x="4815008" y="1484784"/>
            <a:chExt cx="216024" cy="648072"/>
          </a:xfrm>
        </p:grpSpPr>
        <p:sp>
          <p:nvSpPr>
            <p:cNvPr id="8" name="직사각형 7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baseline="0">
                <a:latin typeface="+mj-lt"/>
                <a:ea typeface="맑은 고딕" pitchFamily="50" charset="-127"/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baseline="0">
                <a:latin typeface="+mj-lt"/>
                <a:ea typeface="맑은 고딕" pitchFamily="50" charset="-127"/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baseline="0">
                <a:solidFill>
                  <a:srgbClr val="6521AF"/>
                </a:solidFill>
                <a:latin typeface="+mj-lt"/>
                <a:ea typeface="맑은 고딕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08526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2020-02-08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9" name="제목 1"/>
          <p:cNvSpPr>
            <a:spLocks noGrp="1"/>
          </p:cNvSpPr>
          <p:nvPr>
            <p:ph type="ctrTitle" hasCustomPrompt="1"/>
          </p:nvPr>
        </p:nvSpPr>
        <p:spPr>
          <a:xfrm>
            <a:off x="6192012" y="2780928"/>
            <a:ext cx="5856651" cy="2145310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제목을</a:t>
            </a:r>
            <a:r>
              <a:rPr lang="en-US" altLang="ko-KR" dirty="0"/>
              <a:t> </a:t>
            </a:r>
            <a:br>
              <a:rPr lang="en-US" altLang="ko-KR" dirty="0"/>
            </a:br>
            <a:r>
              <a:rPr lang="ko-KR" altLang="en-US" dirty="0"/>
              <a:t>입력하시오</a:t>
            </a:r>
          </a:p>
        </p:txBody>
      </p:sp>
      <p:grpSp>
        <p:nvGrpSpPr>
          <p:cNvPr id="8" name="그룹 7"/>
          <p:cNvGrpSpPr/>
          <p:nvPr userDrawn="1"/>
        </p:nvGrpSpPr>
        <p:grpSpPr>
          <a:xfrm>
            <a:off x="6420011" y="1739868"/>
            <a:ext cx="238668" cy="537004"/>
            <a:chOff x="4815008" y="1484784"/>
            <a:chExt cx="216024" cy="648072"/>
          </a:xfrm>
        </p:grpSpPr>
        <p:sp>
          <p:nvSpPr>
            <p:cNvPr id="10" name="직사각형 9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rgbClr val="6521A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975847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962423" y="116632"/>
            <a:ext cx="9646078" cy="796908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제목 스타일 편집마스터 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2020-02-08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431371" y="1176869"/>
            <a:ext cx="11346142" cy="4861277"/>
          </a:xfrm>
        </p:spPr>
        <p:txBody>
          <a:bodyPr>
            <a:normAutofit/>
          </a:bodyPr>
          <a:lstStyle>
            <a:lvl1pPr algn="l">
              <a:buNone/>
              <a:defRPr sz="1600" i="1" baseline="0">
                <a:solidFill>
                  <a:srgbClr val="3191A7"/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1600" i="1" baseline="0">
                <a:solidFill>
                  <a:srgbClr val="3191A7"/>
                </a:solidFill>
                <a:latin typeface="+mj-lt"/>
                <a:ea typeface="맑은 고딕" pitchFamily="50" charset="-127"/>
              </a:defRPr>
            </a:lvl2pPr>
            <a:lvl3pPr algn="l">
              <a:buNone/>
              <a:defRPr sz="1600" i="1" baseline="0">
                <a:solidFill>
                  <a:srgbClr val="3191A7"/>
                </a:solidFill>
                <a:latin typeface="+mj-lt"/>
                <a:ea typeface="맑은 고딕" pitchFamily="50" charset="-127"/>
              </a:defRPr>
            </a:lvl3pPr>
            <a:lvl4pPr algn="l">
              <a:buNone/>
              <a:defRPr sz="1600" i="1" baseline="0">
                <a:solidFill>
                  <a:srgbClr val="3191A7"/>
                </a:solidFill>
                <a:latin typeface="+mj-lt"/>
                <a:ea typeface="맑은 고딕" pitchFamily="50" charset="-127"/>
              </a:defRPr>
            </a:lvl4pPr>
            <a:lvl5pPr algn="l">
              <a:buNone/>
              <a:defRPr sz="1600" i="1" baseline="0">
                <a:solidFill>
                  <a:srgbClr val="3191A7"/>
                </a:solidFill>
                <a:latin typeface="+mj-lt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15142418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2020-02-08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47431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2020-02-08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45927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2020-02-08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90825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2020-02-08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33861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2020-02-08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62916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2020-02-08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94386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2020-02-08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55013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2020-02-08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96321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673827-DB60-4C67-8934-FAAD3AF6B10E}" type="datetimeFigureOut">
              <a:rPr lang="ko-KR" altLang="en-US" smtClean="0"/>
              <a:t>2020-02-08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200466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243749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4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4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4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4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4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4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9.png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4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4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4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3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03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4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4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3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03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4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3.png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9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3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tomntoms/" TargetMode="External"/><Relationship Id="rId1" Type="http://schemas.openxmlformats.org/officeDocument/2006/relationships/slideLayout" Target="../slideLayouts/slideLayout1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6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28.png"/><Relationship Id="rId7" Type="http://schemas.openxmlformats.org/officeDocument/2006/relationships/image" Target="../media/image6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Relationship Id="rId9" Type="http://schemas.openxmlformats.org/officeDocument/2006/relationships/image" Target="../media/image73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40.png"/><Relationship Id="rId7" Type="http://schemas.openxmlformats.org/officeDocument/2006/relationships/image" Target="../media/image84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1.png"/><Relationship Id="rId5" Type="http://schemas.openxmlformats.org/officeDocument/2006/relationships/image" Target="../media/image40.png"/><Relationship Id="rId4" Type="http://schemas.openxmlformats.org/officeDocument/2006/relationships/image" Target="../media/image8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88.png"/><Relationship Id="rId7" Type="http://schemas.openxmlformats.org/officeDocument/2006/relationships/image" Target="../media/image9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1.png"/><Relationship Id="rId5" Type="http://schemas.openxmlformats.org/officeDocument/2006/relationships/image" Target="../media/image40.png"/><Relationship Id="rId4" Type="http://schemas.openxmlformats.org/officeDocument/2006/relationships/image" Target="../media/image89.pn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5393923" y="2852936"/>
            <a:ext cx="5033717" cy="2145310"/>
          </a:xfrm>
        </p:spPr>
        <p:txBody>
          <a:bodyPr/>
          <a:lstStyle/>
          <a:p>
            <a:r>
              <a:rPr lang="en-US" altLang="ko-KR" b="1" dirty="0" smtClean="0"/>
              <a:t>e – Zone</a:t>
            </a:r>
            <a:br>
              <a:rPr lang="en-US" altLang="ko-KR" b="1" dirty="0" smtClean="0"/>
            </a:br>
            <a:endParaRPr lang="ko-KR" altLang="en-US" b="1" dirty="0"/>
          </a:p>
        </p:txBody>
      </p:sp>
      <p:sp>
        <p:nvSpPr>
          <p:cNvPr id="31" name="제목 1"/>
          <p:cNvSpPr txBox="1">
            <a:spLocks/>
          </p:cNvSpPr>
          <p:nvPr/>
        </p:nvSpPr>
        <p:spPr>
          <a:xfrm>
            <a:off x="7110113" y="4201323"/>
            <a:ext cx="4056452" cy="79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sz="2500" dirty="0"/>
              <a:t>지식공유 플랫폼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3666912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[DB </a:t>
            </a:r>
            <a:r>
              <a:rPr lang="ko-KR" altLang="en-US" dirty="0" smtClean="0"/>
              <a:t>설계</a:t>
            </a:r>
            <a:r>
              <a:rPr lang="en-US" altLang="ko-KR" dirty="0" smtClean="0"/>
              <a:t>]</a:t>
            </a:r>
            <a:r>
              <a:rPr lang="ko-KR" altLang="en-US" dirty="0" smtClean="0"/>
              <a:t> </a:t>
            </a:r>
            <a:r>
              <a:rPr lang="en-US" altLang="ko-KR" dirty="0" smtClean="0"/>
              <a:t>ERD </a:t>
            </a:r>
            <a:r>
              <a:rPr lang="ko-KR" altLang="en-US" dirty="0" smtClean="0"/>
              <a:t>논리설계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5449" y="1035369"/>
            <a:ext cx="8371417" cy="56353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97523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"/>
            <a:ext cx="12192000" cy="68579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85610" y="2492896"/>
            <a:ext cx="7020780" cy="523220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2800" b="1" spc="300" dirty="0">
                <a:solidFill>
                  <a:schemeClr val="bg1"/>
                </a:solidFill>
                <a:latin typeface="Microsoft Yi Baiti" pitchFamily="66" charset="0"/>
                <a:ea typeface="KoPub돋움체 Medium" pitchFamily="18" charset="-127"/>
              </a:rPr>
              <a:t>이형준</a:t>
            </a:r>
            <a:endParaRPr lang="en-US" altLang="ko-KR" sz="2800" b="1" spc="300" dirty="0">
              <a:solidFill>
                <a:schemeClr val="bg1"/>
              </a:solidFill>
              <a:latin typeface="Microsoft Yi Baiti" pitchFamily="66" charset="0"/>
              <a:ea typeface="KoPub돋움체 Medium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68597" y="4149080"/>
            <a:ext cx="7254806" cy="261610"/>
          </a:xfrm>
          <a:prstGeom prst="rect">
            <a:avLst/>
          </a:prstGeom>
          <a:noFill/>
          <a:scene3d>
            <a:camera prst="orthographic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alpha val="77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화면 설계서</a:t>
            </a:r>
          </a:p>
        </p:txBody>
      </p:sp>
    </p:spTree>
    <p:extLst>
      <p:ext uri="{BB962C8B-B14F-4D97-AF65-F5344CB8AC3E}">
        <p14:creationId xmlns:p14="http://schemas.microsoft.com/office/powerpoint/2010/main" val="2366900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화면 설계</a:t>
            </a:r>
            <a:r>
              <a:rPr lang="en-US" altLang="ko-KR" dirty="0"/>
              <a:t>] </a:t>
            </a:r>
            <a:r>
              <a:rPr lang="ko-KR" altLang="en-US" dirty="0" smtClean="0"/>
              <a:t>사용자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웹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게시판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공지사항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00572330"/>
              </p:ext>
            </p:extLst>
          </p:nvPr>
        </p:nvGraphicFramePr>
        <p:xfrm>
          <a:off x="8458885" y="2373467"/>
          <a:ext cx="3532000" cy="404080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검색어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입력을 통한 공지사항 검색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제목을 클릭하면 </a:t>
                      </a:r>
                      <a:r>
                        <a:rPr lang="en-US" altLang="ko-KR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summary, detail 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태그의 형식으로 공지사항 내용 표시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 err="1" smtClean="0"/>
                        <a:t>jQuery</a:t>
                      </a:r>
                      <a:r>
                        <a:rPr lang="en-US" altLang="ko-KR" sz="1500" baseline="0" dirty="0" smtClean="0"/>
                        <a:t> – </a:t>
                      </a:r>
                      <a:r>
                        <a:rPr lang="ko-KR" altLang="en-US" sz="1500" baseline="0" dirty="0" smtClean="0"/>
                        <a:t>아코디언 </a:t>
                      </a:r>
                      <a:r>
                        <a:rPr lang="ko-KR" altLang="en-US" sz="1500" baseline="0" dirty="0" err="1" smtClean="0"/>
                        <a:t>메서드</a:t>
                      </a:r>
                      <a:r>
                        <a:rPr lang="ko-KR" altLang="en-US" sz="1500" baseline="0" dirty="0" smtClean="0"/>
                        <a:t> 사용</a:t>
                      </a:r>
                      <a:endParaRPr lang="en-US" altLang="ko-KR" sz="1500" baseline="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103" y="1882570"/>
            <a:ext cx="8128897" cy="46901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414866" y="2257660"/>
            <a:ext cx="7721600" cy="1422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Google Shape;173;g7c553259d1_0_81"/>
          <p:cNvSpPr/>
          <p:nvPr/>
        </p:nvSpPr>
        <p:spPr>
          <a:xfrm>
            <a:off x="70237" y="2806560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15272" y="3756257"/>
            <a:ext cx="7721600" cy="254847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Google Shape;173;g7c553259d1_0_81"/>
          <p:cNvSpPr/>
          <p:nvPr/>
        </p:nvSpPr>
        <p:spPr>
          <a:xfrm>
            <a:off x="70237" y="486819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5138980"/>
              </p:ext>
            </p:extLst>
          </p:nvPr>
        </p:nvGraphicFramePr>
        <p:xfrm>
          <a:off x="8446864" y="1502391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ht_user_w_notice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49587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/>
              <a:t>] </a:t>
            </a:r>
            <a:r>
              <a:rPr lang="ko-KR" altLang="en-US" dirty="0"/>
              <a:t>사용자 </a:t>
            </a:r>
            <a:r>
              <a:rPr lang="en-US" altLang="ko-KR" dirty="0"/>
              <a:t>- </a:t>
            </a:r>
            <a:r>
              <a:rPr lang="ko-KR" altLang="en-US" dirty="0"/>
              <a:t>웹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게시판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공지사항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756220574"/>
              </p:ext>
            </p:extLst>
          </p:nvPr>
        </p:nvGraphicFramePr>
        <p:xfrm>
          <a:off x="8484285" y="2239761"/>
          <a:ext cx="3532000" cy="381651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3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글 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10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개 단위로 페이지 </a:t>
                      </a: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네이션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구현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aseline="0" dirty="0" smtClean="0"/>
                        <a:t>날짜는 </a:t>
                      </a:r>
                      <a:r>
                        <a:rPr lang="en-US" altLang="ko-KR" sz="1500" baseline="0" dirty="0" smtClean="0"/>
                        <a:t>– </a:t>
                      </a:r>
                      <a:r>
                        <a:rPr lang="en-US" altLang="ko-KR" sz="1500" baseline="0" dirty="0" err="1" smtClean="0"/>
                        <a:t>datepicker</a:t>
                      </a:r>
                      <a:endParaRPr lang="en-US" altLang="ko-KR" sz="1500" baseline="0" dirty="0" smtClean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aseline="0" dirty="0" smtClean="0"/>
                        <a:t>Dialog – </a:t>
                      </a:r>
                      <a:r>
                        <a:rPr lang="ko-KR" altLang="en-US" sz="1500" baseline="0" dirty="0" smtClean="0"/>
                        <a:t>등록 하는 창 불러올 때</a:t>
                      </a: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792" y="1940145"/>
            <a:ext cx="8099248" cy="3851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389872" y="5198532"/>
            <a:ext cx="7721600" cy="660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0487435"/>
              </p:ext>
            </p:extLst>
          </p:nvPr>
        </p:nvGraphicFramePr>
        <p:xfrm>
          <a:off x="8489197" y="1412194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ht_user_w_notice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07696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572827217"/>
              </p:ext>
            </p:extLst>
          </p:nvPr>
        </p:nvGraphicFramePr>
        <p:xfrm>
          <a:off x="8254241" y="2448923"/>
          <a:ext cx="3532000" cy="387585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텍스트뷰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버튼을 이용한 검색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 기능을 포함한 화면 구현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Malgun Gothic"/>
                          <a:ea typeface="Malgun Gothic"/>
                        </a:rPr>
                        <a:t>리스트뷰를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 이용한 공지사항 목록 표시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8692" y="1235075"/>
            <a:ext cx="3566022" cy="541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Google Shape;173;g7c553259d1_0_81"/>
          <p:cNvSpPr/>
          <p:nvPr/>
        </p:nvSpPr>
        <p:spPr>
          <a:xfrm>
            <a:off x="1346205" y="2487765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778003" y="1769533"/>
            <a:ext cx="3620043" cy="13038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778002" y="3166534"/>
            <a:ext cx="3620043" cy="3530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Google Shape;173;g7c553259d1_0_81"/>
          <p:cNvSpPr/>
          <p:nvPr/>
        </p:nvSpPr>
        <p:spPr>
          <a:xfrm>
            <a:off x="1346205" y="499813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2854467"/>
              </p:ext>
            </p:extLst>
          </p:nvPr>
        </p:nvGraphicFramePr>
        <p:xfrm>
          <a:off x="8668984" y="1566334"/>
          <a:ext cx="1944216" cy="6502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330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ht_user_m_notice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8" name="제목 1"/>
          <p:cNvSpPr txBox="1">
            <a:spLocks/>
          </p:cNvSpPr>
          <p:nvPr/>
        </p:nvSpPr>
        <p:spPr>
          <a:xfrm>
            <a:off x="1925506" y="116634"/>
            <a:ext cx="7837090" cy="7969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2500" b="1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en-US" altLang="ko-KR" dirty="0" smtClean="0"/>
              <a:t>[</a:t>
            </a:r>
            <a:r>
              <a:rPr lang="ko-KR" altLang="en-US" dirty="0" smtClean="0"/>
              <a:t>화면 설계</a:t>
            </a:r>
            <a:r>
              <a:rPr lang="en-US" altLang="ko-KR" dirty="0" smtClean="0"/>
              <a:t>] </a:t>
            </a:r>
            <a:r>
              <a:rPr lang="ko-KR" altLang="en-US" dirty="0" smtClean="0"/>
              <a:t>사용자 </a:t>
            </a:r>
            <a:r>
              <a:rPr lang="en-US" altLang="ko-KR" dirty="0" smtClean="0"/>
              <a:t>- </a:t>
            </a:r>
            <a:r>
              <a:rPr lang="ko-KR" altLang="en-US" dirty="0" err="1" smtClean="0"/>
              <a:t>모바일</a:t>
            </a:r>
            <a:r>
              <a:rPr lang="ko-KR" altLang="en-US" dirty="0" smtClean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게시판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공지사항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55729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 smtClean="0"/>
              <a:t>]</a:t>
            </a:r>
            <a:r>
              <a:rPr lang="en-US" altLang="ko-KR" dirty="0"/>
              <a:t> </a:t>
            </a:r>
            <a:r>
              <a:rPr lang="ko-KR" altLang="en-US" dirty="0"/>
              <a:t>사용자 </a:t>
            </a:r>
            <a:r>
              <a:rPr lang="en-US" altLang="ko-KR" dirty="0"/>
              <a:t>- </a:t>
            </a:r>
            <a:r>
              <a:rPr lang="ko-KR" altLang="en-US" dirty="0"/>
              <a:t>웹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게시판 </a:t>
            </a:r>
            <a:r>
              <a:rPr lang="en-US" altLang="ko-KR" dirty="0" smtClean="0"/>
              <a:t>- FAQ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487189319"/>
              </p:ext>
            </p:extLst>
          </p:nvPr>
        </p:nvGraphicFramePr>
        <p:xfrm>
          <a:off x="8501219" y="2637154"/>
          <a:ext cx="3532000" cy="386969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17683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카테고리 선택 및 </a:t>
                      </a: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검색어를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입력하여 관련 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FAQ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검색 기능 구현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제목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클릭하면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summary, detail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태그 형식으로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FAQ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내용 표시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18" y="1656913"/>
            <a:ext cx="8281196" cy="44983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364475" y="2201332"/>
            <a:ext cx="7721600" cy="14054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3818467" y="1786468"/>
            <a:ext cx="736600" cy="3471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FAQ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Google Shape;173;g7c553259d1_0_81"/>
          <p:cNvSpPr/>
          <p:nvPr/>
        </p:nvSpPr>
        <p:spPr>
          <a:xfrm>
            <a:off x="16934" y="2741765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64475" y="3725337"/>
            <a:ext cx="7721600" cy="16933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Google Shape;173;g7c553259d1_0_81"/>
          <p:cNvSpPr/>
          <p:nvPr/>
        </p:nvSpPr>
        <p:spPr>
          <a:xfrm>
            <a:off x="16934" y="440970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0423433"/>
              </p:ext>
            </p:extLst>
          </p:nvPr>
        </p:nvGraphicFramePr>
        <p:xfrm>
          <a:off x="8572025" y="1786468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ht_user_w_faq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37306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781783020"/>
              </p:ext>
            </p:extLst>
          </p:nvPr>
        </p:nvGraphicFramePr>
        <p:xfrm>
          <a:off x="8509686" y="2658707"/>
          <a:ext cx="3532000" cy="37737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3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글 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10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개 단위로 페이지 </a:t>
                      </a: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네이션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구현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34" y="1931598"/>
            <a:ext cx="8255000" cy="2689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Google Shape;173;g7c553259d1_0_81"/>
          <p:cNvSpPr/>
          <p:nvPr/>
        </p:nvSpPr>
        <p:spPr>
          <a:xfrm>
            <a:off x="67734" y="426908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27164" y="4101181"/>
            <a:ext cx="7721600" cy="660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9720441"/>
              </p:ext>
            </p:extLst>
          </p:nvPr>
        </p:nvGraphicFramePr>
        <p:xfrm>
          <a:off x="8572025" y="1611548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ht_user_w_faq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4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 smtClean="0"/>
              <a:t>]</a:t>
            </a:r>
            <a:r>
              <a:rPr lang="en-US" altLang="ko-KR" dirty="0"/>
              <a:t> </a:t>
            </a:r>
            <a:r>
              <a:rPr lang="ko-KR" altLang="en-US" dirty="0"/>
              <a:t>사용자 </a:t>
            </a:r>
            <a:r>
              <a:rPr lang="en-US" altLang="ko-KR" dirty="0"/>
              <a:t>- </a:t>
            </a:r>
            <a:r>
              <a:rPr lang="ko-KR" altLang="en-US" dirty="0"/>
              <a:t>웹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게시판 </a:t>
            </a:r>
            <a:r>
              <a:rPr lang="en-US" altLang="ko-KR" dirty="0" smtClean="0"/>
              <a:t>- FAQ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45099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702144000"/>
              </p:ext>
            </p:extLst>
          </p:nvPr>
        </p:nvGraphicFramePr>
        <p:xfrm>
          <a:off x="8492752" y="2812365"/>
          <a:ext cx="3532000" cy="37737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스피너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텍스트뷰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버튼을 이용한 검색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 기능을 포함한 화면 구현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Malgun Gothic"/>
                          <a:ea typeface="Malgun Gothic"/>
                        </a:rPr>
                        <a:t>리스트뷰를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 이용한 </a:t>
                      </a:r>
                      <a:r>
                        <a:rPr lang="en-US" altLang="ko-KR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FAQ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 목록 표시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4866" y="1220258"/>
            <a:ext cx="3620043" cy="547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Google Shape;173;g7c553259d1_0_81"/>
          <p:cNvSpPr/>
          <p:nvPr/>
        </p:nvSpPr>
        <p:spPr>
          <a:xfrm>
            <a:off x="1253068" y="2487765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684866" y="1769532"/>
            <a:ext cx="3620043" cy="17610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3160455" y="1279526"/>
            <a:ext cx="668866" cy="3884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FAQ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684865" y="3623730"/>
            <a:ext cx="3620043" cy="307340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Google Shape;173;g7c553259d1_0_81"/>
          <p:cNvSpPr/>
          <p:nvPr/>
        </p:nvSpPr>
        <p:spPr>
          <a:xfrm>
            <a:off x="1253068" y="499813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5434642"/>
              </p:ext>
            </p:extLst>
          </p:nvPr>
        </p:nvGraphicFramePr>
        <p:xfrm>
          <a:off x="8446865" y="2009965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ht_user_m_faq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7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 smtClean="0"/>
              <a:t>]</a:t>
            </a:r>
            <a:r>
              <a:rPr lang="en-US" altLang="ko-KR" dirty="0"/>
              <a:t> </a:t>
            </a:r>
            <a:r>
              <a:rPr lang="ko-KR" altLang="en-US" dirty="0"/>
              <a:t>사용자 </a:t>
            </a:r>
            <a:r>
              <a:rPr lang="en-US" altLang="ko-KR" dirty="0"/>
              <a:t>- </a:t>
            </a:r>
            <a:r>
              <a:rPr lang="ko-KR" altLang="en-US" dirty="0" err="1"/>
              <a:t>모바일</a:t>
            </a:r>
            <a:r>
              <a:rPr lang="ko-KR" altLang="en-US" dirty="0"/>
              <a:t> </a:t>
            </a:r>
            <a:r>
              <a:rPr lang="en-US" altLang="ko-KR" dirty="0"/>
              <a:t>-</a:t>
            </a:r>
            <a:r>
              <a:rPr lang="en-US" altLang="ko-KR" dirty="0" smtClean="0"/>
              <a:t> </a:t>
            </a:r>
            <a:r>
              <a:rPr lang="ko-KR" altLang="en-US" dirty="0" smtClean="0"/>
              <a:t>게시판 </a:t>
            </a:r>
            <a:r>
              <a:rPr lang="en-US" altLang="ko-KR" dirty="0" smtClean="0"/>
              <a:t>- FAQ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13256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화면 설계</a:t>
            </a:r>
            <a:r>
              <a:rPr lang="en-US" altLang="ko-KR" dirty="0"/>
              <a:t>] </a:t>
            </a:r>
            <a:r>
              <a:rPr lang="ko-KR" altLang="en-US" dirty="0"/>
              <a:t>사용자 </a:t>
            </a:r>
            <a:r>
              <a:rPr lang="en-US" altLang="ko-KR" dirty="0"/>
              <a:t>- </a:t>
            </a:r>
            <a:r>
              <a:rPr lang="ko-KR" altLang="en-US" dirty="0"/>
              <a:t>웹 </a:t>
            </a:r>
            <a:r>
              <a:rPr lang="en-US" altLang="ko-KR" dirty="0"/>
              <a:t>- </a:t>
            </a:r>
            <a:r>
              <a:rPr lang="ko-KR" altLang="en-US" dirty="0" smtClean="0"/>
              <a:t>게시판 </a:t>
            </a:r>
            <a:r>
              <a:rPr lang="en-US" altLang="ko-KR" dirty="0" smtClean="0"/>
              <a:t>– Q&amp;A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913142936"/>
              </p:ext>
            </p:extLst>
          </p:nvPr>
        </p:nvGraphicFramePr>
        <p:xfrm>
          <a:off x="8492752" y="2184404"/>
          <a:ext cx="3532000" cy="456165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카테고리 선택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Q&amp;A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제목 입력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Q&amp;A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내용 입력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공개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or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비공개 구분 선택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하여 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Q&amp;A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등록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제목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클릭하면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summary, detail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태그 형식으로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Q&amp;A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내용 표시</a:t>
                      </a:r>
                      <a:endParaRPr lang="en-US" altLang="ko-KR" sz="1500" b="0" i="0" u="none" strike="noStrike" cap="none" baseline="0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비공개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Q&amp;A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의 경우 비공개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Malgun Gothic"/>
                          <a:ea typeface="Malgun Gothic"/>
                        </a:rPr>
                        <a:t>글입니다로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표시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628" y="1583264"/>
            <a:ext cx="8108830" cy="18630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3904010" y="1642533"/>
            <a:ext cx="736600" cy="3471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Q&amp;A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204" y="3113087"/>
            <a:ext cx="7881464" cy="11284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6866468" y="2624667"/>
            <a:ext cx="1066800" cy="4884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2794005" y="2421467"/>
            <a:ext cx="728133" cy="203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제목 입력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819406" y="2767277"/>
            <a:ext cx="491070" cy="203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smtClean="0">
                <a:solidFill>
                  <a:schemeClr val="tx1"/>
                </a:solidFill>
              </a:rPr>
              <a:t>제목을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85801" y="3243065"/>
            <a:ext cx="728133" cy="203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smtClean="0">
                <a:solidFill>
                  <a:schemeClr val="tx1"/>
                </a:solidFill>
              </a:rPr>
              <a:t>내</a:t>
            </a:r>
            <a:r>
              <a:rPr lang="ko-KR" altLang="en-US" sz="800">
                <a:solidFill>
                  <a:schemeClr val="tx1"/>
                </a:solidFill>
              </a:rPr>
              <a:t>용</a:t>
            </a:r>
            <a:r>
              <a:rPr lang="ko-KR" altLang="en-US" sz="800" smtClean="0">
                <a:solidFill>
                  <a:schemeClr val="tx1"/>
                </a:solidFill>
              </a:rPr>
              <a:t> </a:t>
            </a:r>
            <a:r>
              <a:rPr lang="ko-KR" altLang="en-US" sz="800" dirty="0" smtClean="0">
                <a:solidFill>
                  <a:schemeClr val="tx1"/>
                </a:solidFill>
              </a:rPr>
              <a:t>입력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11203" y="3556663"/>
            <a:ext cx="516464" cy="1940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내용</a:t>
            </a:r>
            <a:r>
              <a:rPr lang="ko-KR" altLang="en-US" sz="800" dirty="0">
                <a:solidFill>
                  <a:schemeClr val="tx1"/>
                </a:solidFill>
              </a:rPr>
              <a:t>을</a:t>
            </a:r>
          </a:p>
        </p:txBody>
      </p:sp>
      <p:pic>
        <p:nvPicPr>
          <p:cNvPr id="18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43" y="4114570"/>
            <a:ext cx="8286935" cy="21592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Google Shape;173;g7c553259d1_0_81"/>
          <p:cNvSpPr/>
          <p:nvPr/>
        </p:nvSpPr>
        <p:spPr>
          <a:xfrm>
            <a:off x="45438" y="305393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398310" y="2184404"/>
            <a:ext cx="7721600" cy="193016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Google Shape;173;g7c553259d1_0_81"/>
          <p:cNvSpPr/>
          <p:nvPr/>
        </p:nvSpPr>
        <p:spPr>
          <a:xfrm>
            <a:off x="45438" y="4933294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398310" y="4173838"/>
            <a:ext cx="7721600" cy="171896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9359482"/>
              </p:ext>
            </p:extLst>
          </p:nvPr>
        </p:nvGraphicFramePr>
        <p:xfrm>
          <a:off x="8480731" y="1429130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ht_user_w_qna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75628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 smtClean="0"/>
              <a:t>]</a:t>
            </a:r>
            <a:r>
              <a:rPr lang="en-US" altLang="ko-KR" dirty="0"/>
              <a:t> </a:t>
            </a:r>
            <a:r>
              <a:rPr lang="ko-KR" altLang="en-US" dirty="0"/>
              <a:t>사용자 </a:t>
            </a:r>
            <a:r>
              <a:rPr lang="en-US" altLang="ko-KR" dirty="0"/>
              <a:t>- </a:t>
            </a:r>
            <a:r>
              <a:rPr lang="ko-KR" altLang="en-US" dirty="0"/>
              <a:t>웹 </a:t>
            </a:r>
            <a:r>
              <a:rPr lang="en-US" altLang="ko-KR" dirty="0"/>
              <a:t>-</a:t>
            </a:r>
            <a:r>
              <a:rPr lang="en-US" altLang="ko-KR" dirty="0" smtClean="0"/>
              <a:t> </a:t>
            </a:r>
            <a:r>
              <a:rPr lang="ko-KR" altLang="en-US" dirty="0" smtClean="0"/>
              <a:t>게시판 </a:t>
            </a:r>
            <a:r>
              <a:rPr lang="en-US" altLang="ko-KR" dirty="0"/>
              <a:t>– Q&amp;A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24707" y="5550029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705544150"/>
              </p:ext>
            </p:extLst>
          </p:nvPr>
        </p:nvGraphicFramePr>
        <p:xfrm>
          <a:off x="8433486" y="2376976"/>
          <a:ext cx="3532000" cy="3710057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3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글 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10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개 단위 페이지 </a:t>
                      </a: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네이션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구현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733" y="1935165"/>
            <a:ext cx="7932412" cy="34496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Google Shape;173;g7c553259d1_0_81"/>
          <p:cNvSpPr/>
          <p:nvPr/>
        </p:nvSpPr>
        <p:spPr>
          <a:xfrm>
            <a:off x="67734" y="4875389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27164" y="4707489"/>
            <a:ext cx="7721600" cy="660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0778247"/>
              </p:ext>
            </p:extLst>
          </p:nvPr>
        </p:nvGraphicFramePr>
        <p:xfrm>
          <a:off x="8455331" y="1516754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ht_user_w_qna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368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 smtClean="0"/>
              <a:t>]</a:t>
            </a:r>
            <a:r>
              <a:rPr lang="en-US" altLang="ko-KR" dirty="0"/>
              <a:t> </a:t>
            </a:r>
            <a:r>
              <a:rPr lang="ko-KR" altLang="en-US" dirty="0"/>
              <a:t>사용자 </a:t>
            </a:r>
            <a:r>
              <a:rPr lang="en-US" altLang="ko-KR" dirty="0"/>
              <a:t>- </a:t>
            </a:r>
            <a:r>
              <a:rPr lang="ko-KR" altLang="en-US" dirty="0" err="1"/>
              <a:t>모바일</a:t>
            </a:r>
            <a:r>
              <a:rPr lang="ko-KR" altLang="en-US" dirty="0"/>
              <a:t> </a:t>
            </a:r>
            <a:r>
              <a:rPr lang="en-US" altLang="ko-KR" dirty="0"/>
              <a:t>-</a:t>
            </a:r>
            <a:r>
              <a:rPr lang="en-US" altLang="ko-KR" dirty="0" smtClean="0"/>
              <a:t> </a:t>
            </a:r>
            <a:r>
              <a:rPr lang="ko-KR" altLang="en-US" dirty="0" smtClean="0"/>
              <a:t>게시판 </a:t>
            </a:r>
            <a:r>
              <a:rPr lang="en-US" altLang="ko-KR" dirty="0"/>
              <a:t>– Q&amp;A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58575" y="5555654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626719155"/>
              </p:ext>
            </p:extLst>
          </p:nvPr>
        </p:nvGraphicFramePr>
        <p:xfrm>
          <a:off x="8518153" y="2508740"/>
          <a:ext cx="3532000" cy="37737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스피너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텍스트뷰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버튼을 이용한 검색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 기능을 포함한 화면 구현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Malgun Gothic"/>
                          <a:ea typeface="Malgun Gothic"/>
                        </a:rPr>
                        <a:t>리스트뷰를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 이용한 </a:t>
                      </a:r>
                      <a:r>
                        <a:rPr lang="en-US" altLang="ko-KR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FAQ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 목록 표시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4934" y="1220259"/>
            <a:ext cx="3620043" cy="547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3160454" y="1279526"/>
            <a:ext cx="776545" cy="3884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Q&amp;A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Google Shape;173;g7c553259d1_0_81"/>
          <p:cNvSpPr/>
          <p:nvPr/>
        </p:nvSpPr>
        <p:spPr>
          <a:xfrm>
            <a:off x="1363139" y="2487765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794937" y="1769532"/>
            <a:ext cx="3620043" cy="17610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794936" y="3623730"/>
            <a:ext cx="3620043" cy="307340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Google Shape;173;g7c553259d1_0_81"/>
          <p:cNvSpPr/>
          <p:nvPr/>
        </p:nvSpPr>
        <p:spPr>
          <a:xfrm>
            <a:off x="1363139" y="499813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3408164"/>
              </p:ext>
            </p:extLst>
          </p:nvPr>
        </p:nvGraphicFramePr>
        <p:xfrm>
          <a:off x="8497666" y="1651531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ht_user_m_qna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25619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[DB </a:t>
            </a:r>
            <a:r>
              <a:rPr lang="ko-KR" altLang="en-US" dirty="0" smtClean="0"/>
              <a:t>설계</a:t>
            </a:r>
            <a:r>
              <a:rPr lang="en-US" altLang="ko-KR" dirty="0" smtClean="0"/>
              <a:t>]</a:t>
            </a:r>
            <a:r>
              <a:rPr lang="ko-KR" altLang="en-US" dirty="0" smtClean="0"/>
              <a:t> </a:t>
            </a:r>
            <a:r>
              <a:rPr lang="en-US" altLang="ko-KR" dirty="0" smtClean="0"/>
              <a:t>ERD </a:t>
            </a:r>
            <a:r>
              <a:rPr lang="ko-KR" altLang="en-US" dirty="0" smtClean="0"/>
              <a:t>논리설계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1015471"/>
            <a:ext cx="8991600" cy="541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2755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 smtClean="0"/>
              <a:t>] </a:t>
            </a:r>
            <a:r>
              <a:rPr lang="ko-KR" altLang="en-US" dirty="0" smtClean="0"/>
              <a:t>관리자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게시판 관리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공지사항 관리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507335351"/>
              </p:ext>
            </p:extLst>
          </p:nvPr>
        </p:nvGraphicFramePr>
        <p:xfrm>
          <a:off x="8495894" y="2518966"/>
          <a:ext cx="3532000" cy="380580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등록된 공지사항 목록을 테이블 형식으로 표시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글 </a:t>
                      </a:r>
                      <a:r>
                        <a:rPr lang="en-US" altLang="ko-KR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10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개 단위 페이지 </a:t>
                      </a:r>
                      <a:r>
                        <a:rPr lang="ko-KR" altLang="en-US" sz="1500" b="0" i="0" u="none" strike="noStrike" cap="none" noProof="0" dirty="0" err="1" smtClean="0">
                          <a:latin typeface="Malgun Gothic"/>
                          <a:ea typeface="Malgun Gothic"/>
                        </a:rPr>
                        <a:t>네이션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 구현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등록버튼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공지사항 등록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창을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모달로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호출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6868874"/>
              </p:ext>
            </p:extLst>
          </p:nvPr>
        </p:nvGraphicFramePr>
        <p:xfrm>
          <a:off x="1861127" y="2691866"/>
          <a:ext cx="6376940" cy="26438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46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63712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4087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4047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코드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제목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작성일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작성자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1000005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4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목요일 고객센터 휴무 안내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2020-03-31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admin01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1000004</a:t>
                      </a:r>
                      <a:endParaRPr lang="ko-KR" altLang="en-US" sz="10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10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네이버톡톡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1:1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문의가 종료되고 사용에 더욱 편리한 방식으로 변경됩니다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2020-03-30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admin02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1000003</a:t>
                      </a:r>
                      <a:endParaRPr lang="ko-KR" altLang="en-US" sz="10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CCTV 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설치 및 운영에 대한 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권고안을 확인해주세요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2020-03-17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admin01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1000002</a:t>
                      </a:r>
                      <a:endParaRPr lang="ko-KR" altLang="en-US" sz="10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조치완료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현재 서비스 내 예약이 불가한 사항이 접수되어 </a:t>
                      </a:r>
                      <a:r>
                        <a:rPr lang="ko-KR" altLang="en-US" sz="10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조치중에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있습니다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2020-03-01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admin02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1000001</a:t>
                      </a:r>
                      <a:endParaRPr lang="ko-KR" altLang="en-US" sz="10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종료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 안내 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(1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2020-02-19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 smtClean="0"/>
                        <a:t>adminX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>
                <a:solidFill>
                  <a:schemeClr val="tx1"/>
                </a:solidFill>
              </a:rPr>
              <a:t>공지사항 관리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365999" y="5526703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5" name="Google Shape;173;g7c553259d1_0_81"/>
          <p:cNvSpPr/>
          <p:nvPr/>
        </p:nvSpPr>
        <p:spPr>
          <a:xfrm>
            <a:off x="1324351" y="381282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684864" y="2573867"/>
            <a:ext cx="6811030" cy="28025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3454400" y="5468640"/>
            <a:ext cx="2650067" cy="6656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6874933" y="5468641"/>
            <a:ext cx="1497060" cy="3987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Google Shape;173;g7c553259d1_0_81"/>
          <p:cNvSpPr/>
          <p:nvPr/>
        </p:nvSpPr>
        <p:spPr>
          <a:xfrm>
            <a:off x="3083976" y="563775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" name="Google Shape;173;g7c553259d1_0_81"/>
          <p:cNvSpPr/>
          <p:nvPr/>
        </p:nvSpPr>
        <p:spPr>
          <a:xfrm>
            <a:off x="6478061" y="550250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21" name="표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4854458"/>
              </p:ext>
            </p:extLst>
          </p:nvPr>
        </p:nvGraphicFramePr>
        <p:xfrm>
          <a:off x="8495894" y="1722100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ht_admin_notice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56543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/>
              <a:t>] </a:t>
            </a:r>
            <a:r>
              <a:rPr lang="ko-KR" altLang="en-US" dirty="0"/>
              <a:t>관리자 </a:t>
            </a:r>
            <a:r>
              <a:rPr lang="en-US" altLang="ko-KR" dirty="0"/>
              <a:t>- </a:t>
            </a:r>
            <a:r>
              <a:rPr lang="ko-KR" altLang="en-US" dirty="0" smtClean="0"/>
              <a:t>게시판 </a:t>
            </a:r>
            <a:r>
              <a:rPr lang="ko-KR" altLang="en-US" dirty="0"/>
              <a:t>관리 </a:t>
            </a:r>
            <a:r>
              <a:rPr lang="en-US" altLang="ko-KR" dirty="0"/>
              <a:t>– </a:t>
            </a:r>
            <a:r>
              <a:rPr lang="ko-KR" altLang="en-US" dirty="0"/>
              <a:t>공지사항 관리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575616239"/>
              </p:ext>
            </p:extLst>
          </p:nvPr>
        </p:nvGraphicFramePr>
        <p:xfrm>
          <a:off x="8487427" y="1992698"/>
          <a:ext cx="3532000" cy="4688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 smtClean="0"/>
                        <a:t>4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제목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클릭하면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summary, detail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태그 형식으로 공지사항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내용 표시</a:t>
                      </a:r>
                      <a:endParaRPr lang="en-US" altLang="ko-KR" sz="1500" b="0" i="0" u="none" strike="noStrike" cap="none" baseline="0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수정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수정 및 삭제 기능 포함한 화면 호출</a:t>
                      </a:r>
                      <a:endParaRPr lang="en-US" altLang="ko-KR" sz="1500" b="0" i="0" u="none" strike="noStrike" cap="none" baseline="0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삭제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삭제하시겠습니까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?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확인 후 삭제 처리</a:t>
                      </a:r>
                      <a:endParaRPr lang="ko-KR" altLang="en-US" sz="1500" b="0" i="0" u="none" strike="noStrike" cap="none" noProof="0" dirty="0" smtClean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8510332"/>
              </p:ext>
            </p:extLst>
          </p:nvPr>
        </p:nvGraphicFramePr>
        <p:xfrm>
          <a:off x="1843294" y="2573867"/>
          <a:ext cx="6376940" cy="26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46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63712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4087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4047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4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목요일 고객센터 휴무 안내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1000004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네이버톡톡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1:1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문의가 종료되고 사용에 더욱 편리한 방식으로 변경됩니다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>
                <a:solidFill>
                  <a:schemeClr val="tx1"/>
                </a:solidFill>
              </a:rPr>
              <a:t>공지사항 관리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217831" y="4554873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수</a:t>
            </a:r>
            <a:r>
              <a:rPr lang="ko-KR" altLang="en-US" sz="800" dirty="0">
                <a:solidFill>
                  <a:schemeClr val="tx1"/>
                </a:solidFill>
              </a:rPr>
              <a:t>정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6959598" y="5531490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684143" y="4554872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7" name="Google Shape;173;g7c553259d1_0_81"/>
          <p:cNvSpPr/>
          <p:nvPr/>
        </p:nvSpPr>
        <p:spPr>
          <a:xfrm>
            <a:off x="1315884" y="372815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676397" y="2489197"/>
            <a:ext cx="6811030" cy="28025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397187"/>
              </p:ext>
            </p:extLst>
          </p:nvPr>
        </p:nvGraphicFramePr>
        <p:xfrm>
          <a:off x="8487427" y="1268269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ht_admin_notice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17761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/>
              <a:t>] </a:t>
            </a:r>
            <a:r>
              <a:rPr lang="ko-KR" altLang="en-US" dirty="0"/>
              <a:t>관리자 </a:t>
            </a:r>
            <a:r>
              <a:rPr lang="en-US" altLang="ko-KR" dirty="0"/>
              <a:t>- </a:t>
            </a:r>
            <a:r>
              <a:rPr lang="ko-KR" altLang="en-US" dirty="0" smtClean="0"/>
              <a:t>게시판 </a:t>
            </a:r>
            <a:r>
              <a:rPr lang="ko-KR" altLang="en-US" dirty="0"/>
              <a:t>관리 </a:t>
            </a:r>
            <a:r>
              <a:rPr lang="en-US" altLang="ko-KR" dirty="0"/>
              <a:t>– </a:t>
            </a:r>
            <a:r>
              <a:rPr lang="ko-KR" altLang="en-US" dirty="0"/>
              <a:t>공지사항 관리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693249959"/>
              </p:ext>
            </p:extLst>
          </p:nvPr>
        </p:nvGraphicFramePr>
        <p:xfrm>
          <a:off x="8501219" y="2349441"/>
          <a:ext cx="3532000" cy="441086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 smtClean="0"/>
                        <a:t>5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공지사항 상세 내용 호출 및 제목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내용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이미지 수정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 가능한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input text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이용</a:t>
                      </a:r>
                      <a:endParaRPr lang="en-US" altLang="ko-KR" sz="1500" b="0" i="0" u="none" strike="noStrike" cap="none" baseline="0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수정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수정 완료 버튼</a:t>
                      </a:r>
                      <a:endParaRPr lang="en-US" altLang="ko-KR" sz="1500" b="0" i="0" u="none" strike="noStrike" cap="none" baseline="0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삭제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삭제하시겠습니까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?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확인 후 삭제 또는 취소</a:t>
                      </a:r>
                      <a:endParaRPr lang="en-US" altLang="ko-KR" sz="1500" b="0" i="0" u="none" strike="noStrike" cap="none" baseline="0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닫기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호출 된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맑은 고딕"/>
                        </a:rPr>
                        <a:t>모달창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 닫기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7869179"/>
              </p:ext>
            </p:extLst>
          </p:nvPr>
        </p:nvGraphicFramePr>
        <p:xfrm>
          <a:off x="1843294" y="2573867"/>
          <a:ext cx="6376940" cy="26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46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63712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4087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4047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4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목요일 고객센터 휴무 안내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1000004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네이버톡톡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1:1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문의가 종료되고 사용에 더욱 편리한 방식으로 변경됩니다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>
                <a:solidFill>
                  <a:schemeClr val="tx1"/>
                </a:solidFill>
              </a:rPr>
              <a:t>공지사항 관리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217831" y="4554873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수</a:t>
            </a:r>
            <a:r>
              <a:rPr lang="ko-KR" altLang="en-US" sz="800" dirty="0">
                <a:solidFill>
                  <a:schemeClr val="tx1"/>
                </a:solidFill>
              </a:rPr>
              <a:t>정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6959598" y="5531490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684143" y="4554872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7464" y="1906060"/>
            <a:ext cx="5884435" cy="41012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Google Shape;173;g7c553259d1_0_81"/>
          <p:cNvSpPr/>
          <p:nvPr/>
        </p:nvSpPr>
        <p:spPr>
          <a:xfrm>
            <a:off x="1315884" y="372815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701798" y="1803400"/>
            <a:ext cx="6423259" cy="42671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5355359"/>
              </p:ext>
            </p:extLst>
          </p:nvPr>
        </p:nvGraphicFramePr>
        <p:xfrm>
          <a:off x="8472265" y="1535502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ht_admin_notice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80359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/>
              <a:t>] </a:t>
            </a:r>
            <a:r>
              <a:rPr lang="ko-KR" altLang="en-US" dirty="0"/>
              <a:t>관리자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게시판 관리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공지사항 관리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2151832720"/>
              </p:ext>
            </p:extLst>
          </p:nvPr>
        </p:nvGraphicFramePr>
        <p:xfrm>
          <a:off x="8501220" y="2439422"/>
          <a:ext cx="3532000" cy="42309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6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제목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내용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이미지 등록하여 공지사항 등록</a:t>
                      </a:r>
                      <a:endParaRPr lang="en-US" altLang="ko-KR" sz="1500" b="0" i="0" u="none" strike="noStrike" cap="none" baseline="0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등록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등록하기</a:t>
                      </a:r>
                      <a:endParaRPr lang="en-US" altLang="ko-KR" sz="1500" b="0" i="0" u="none" strike="noStrike" cap="none" baseline="0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닫기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호출 된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맑은 고딕"/>
                        </a:rPr>
                        <a:t>모달창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 닫기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0239796"/>
              </p:ext>
            </p:extLst>
          </p:nvPr>
        </p:nvGraphicFramePr>
        <p:xfrm>
          <a:off x="1843294" y="2573867"/>
          <a:ext cx="6376940" cy="26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46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63712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4087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4047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4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목요일 고객센터 휴무 안내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1000004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네이버톡톡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1:1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문의가 종료되고 사용에 더욱 편리한 방식으로 변경됩니다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>
                <a:solidFill>
                  <a:schemeClr val="tx1"/>
                </a:solidFill>
              </a:rPr>
              <a:t>공지사항 관리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217831" y="4554873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수</a:t>
            </a:r>
            <a:r>
              <a:rPr lang="ko-KR" altLang="en-US" sz="800" dirty="0">
                <a:solidFill>
                  <a:schemeClr val="tx1"/>
                </a:solidFill>
              </a:rPr>
              <a:t>정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6959598" y="5531490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684143" y="4554872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8391" y="2051989"/>
            <a:ext cx="6600825" cy="3752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Google Shape;173;g7c553259d1_0_81"/>
          <p:cNvSpPr/>
          <p:nvPr/>
        </p:nvSpPr>
        <p:spPr>
          <a:xfrm>
            <a:off x="1265082" y="372815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650996" y="1803400"/>
            <a:ext cx="6670195" cy="42671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0606426"/>
              </p:ext>
            </p:extLst>
          </p:nvPr>
        </p:nvGraphicFramePr>
        <p:xfrm>
          <a:off x="8572025" y="1640797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ht_admin_notice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20276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/>
              <a:t>] </a:t>
            </a:r>
            <a:r>
              <a:rPr lang="ko-KR" altLang="en-US" dirty="0"/>
              <a:t>관리자 </a:t>
            </a:r>
            <a:r>
              <a:rPr lang="en-US" altLang="ko-KR" dirty="0"/>
              <a:t>- </a:t>
            </a:r>
            <a:r>
              <a:rPr lang="ko-KR" altLang="en-US" dirty="0" smtClean="0"/>
              <a:t>게시판 </a:t>
            </a:r>
            <a:r>
              <a:rPr lang="ko-KR" altLang="en-US" dirty="0"/>
              <a:t>관리 </a:t>
            </a:r>
            <a:r>
              <a:rPr lang="en-US" altLang="ko-KR" dirty="0"/>
              <a:t>– </a:t>
            </a:r>
            <a:r>
              <a:rPr lang="en-US" altLang="ko-KR" dirty="0" smtClean="0"/>
              <a:t>FAQ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2079409854"/>
              </p:ext>
            </p:extLst>
          </p:nvPr>
        </p:nvGraphicFramePr>
        <p:xfrm>
          <a:off x="8453561" y="2413200"/>
          <a:ext cx="3532000" cy="380580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등록된 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FAQ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목록을 테이블 형식으로 표시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글 </a:t>
                      </a:r>
                      <a:r>
                        <a:rPr lang="en-US" altLang="ko-KR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10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개 단위 페이지 </a:t>
                      </a:r>
                      <a:r>
                        <a:rPr lang="ko-KR" altLang="en-US" sz="1500" b="0" i="0" u="none" strike="noStrike" cap="none" noProof="0" dirty="0" err="1" smtClean="0">
                          <a:latin typeface="Malgun Gothic"/>
                          <a:ea typeface="Malgun Gothic"/>
                        </a:rPr>
                        <a:t>네이션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 구현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등록버튼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FAQ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등록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창을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모달로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호출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488003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3314126"/>
              </p:ext>
            </p:extLst>
          </p:nvPr>
        </p:nvGraphicFramePr>
        <p:xfrm>
          <a:off x="1861127" y="2691866"/>
          <a:ext cx="6376940" cy="25926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734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075266"/>
                <a:gridCol w="30734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89746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643467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코드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카테고리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제목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작성일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작성자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/>
                        <a:t>에약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예약을 변경 하고 싶어요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2000004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예약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예약 안내 알림을 받지 못했어요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2000003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예약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당일 예약은 불가능한가요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2020-03-17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2000002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서비스 이용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이용에 문의가 있어요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2020-03-01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2000001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서비스 이용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호스트에게 질문을 하고 싶어요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2020-02-19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adminX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 smtClean="0">
                <a:solidFill>
                  <a:schemeClr val="tx1"/>
                </a:solidFill>
              </a:rPr>
              <a:t>FAQ</a:t>
            </a:r>
            <a:r>
              <a:rPr lang="ko-KR" altLang="en-US" sz="1500" dirty="0" smtClean="0">
                <a:solidFill>
                  <a:schemeClr val="tx1"/>
                </a:solidFill>
              </a:rPr>
              <a:t> 관리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365999" y="5526703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5" name="Google Shape;173;g7c553259d1_0_81"/>
          <p:cNvSpPr/>
          <p:nvPr/>
        </p:nvSpPr>
        <p:spPr>
          <a:xfrm>
            <a:off x="1324351" y="381282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684864" y="2573867"/>
            <a:ext cx="6811030" cy="28025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3454400" y="5468640"/>
            <a:ext cx="2650067" cy="6656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6874933" y="5468641"/>
            <a:ext cx="1497060" cy="3987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Google Shape;173;g7c553259d1_0_81"/>
          <p:cNvSpPr/>
          <p:nvPr/>
        </p:nvSpPr>
        <p:spPr>
          <a:xfrm>
            <a:off x="3083976" y="563775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" name="Google Shape;173;g7c553259d1_0_81"/>
          <p:cNvSpPr/>
          <p:nvPr/>
        </p:nvSpPr>
        <p:spPr>
          <a:xfrm>
            <a:off x="6478061" y="550250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21" name="표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3334206"/>
              </p:ext>
            </p:extLst>
          </p:nvPr>
        </p:nvGraphicFramePr>
        <p:xfrm>
          <a:off x="8529692" y="1522856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ht_admin_faq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14074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/>
              <a:t>] </a:t>
            </a:r>
            <a:r>
              <a:rPr lang="ko-KR" altLang="en-US" dirty="0"/>
              <a:t>관리자 </a:t>
            </a:r>
            <a:r>
              <a:rPr lang="en-US" altLang="ko-KR" dirty="0"/>
              <a:t>- </a:t>
            </a:r>
            <a:r>
              <a:rPr lang="ko-KR" altLang="en-US" dirty="0" smtClean="0"/>
              <a:t>게시판 </a:t>
            </a:r>
            <a:r>
              <a:rPr lang="ko-KR" altLang="en-US" dirty="0"/>
              <a:t>관리 </a:t>
            </a:r>
            <a:r>
              <a:rPr lang="en-US" altLang="ko-KR" dirty="0"/>
              <a:t>– FAQ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281017707"/>
              </p:ext>
            </p:extLst>
          </p:nvPr>
        </p:nvGraphicFramePr>
        <p:xfrm>
          <a:off x="8509686" y="2291280"/>
          <a:ext cx="3532000" cy="418226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4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제목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클릭하면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summary, detail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태그 형식으로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FAQ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내용 표시</a:t>
                      </a:r>
                      <a:endParaRPr lang="en-US" altLang="ko-KR" sz="1500" b="0" i="0" u="none" strike="noStrike" cap="none" baseline="0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수정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수정 및 삭제 기능 포함한 화면 호출</a:t>
                      </a:r>
                      <a:endParaRPr lang="en-US" altLang="ko-KR" sz="1500" b="0" i="0" u="none" strike="noStrike" cap="none" baseline="0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삭제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삭제하시겠습니까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?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확인 후 삭제 처리</a:t>
                      </a:r>
                      <a:endParaRPr lang="ko-KR" altLang="en-US" sz="1500" b="0" i="0" u="none" strike="noStrike" cap="none" noProof="0" dirty="0" smtClean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7404835"/>
              </p:ext>
            </p:extLst>
          </p:nvPr>
        </p:nvGraphicFramePr>
        <p:xfrm>
          <a:off x="1843294" y="2573867"/>
          <a:ext cx="6376940" cy="26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357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53533"/>
                <a:gridCol w="352213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821267"/>
                <a:gridCol w="676434"/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카테고리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예약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4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목요일 고객센터 휴무 안내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2000004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예약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예약 안내 알림을 받지 못했어요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 smtClean="0">
                <a:solidFill>
                  <a:schemeClr val="tx1"/>
                </a:solidFill>
              </a:rPr>
              <a:t>FAQ</a:t>
            </a:r>
            <a:r>
              <a:rPr lang="ko-KR" altLang="en-US" sz="1500" dirty="0" smtClean="0">
                <a:solidFill>
                  <a:schemeClr val="tx1"/>
                </a:solidFill>
              </a:rPr>
              <a:t> 관리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217831" y="4554873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수</a:t>
            </a:r>
            <a:r>
              <a:rPr lang="ko-KR" altLang="en-US" sz="800" dirty="0">
                <a:solidFill>
                  <a:schemeClr val="tx1"/>
                </a:solidFill>
              </a:rPr>
              <a:t>정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6959598" y="5531490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684143" y="4554872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7" name="Google Shape;173;g7c553259d1_0_81"/>
          <p:cNvSpPr/>
          <p:nvPr/>
        </p:nvSpPr>
        <p:spPr>
          <a:xfrm>
            <a:off x="1282016" y="372815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667930" y="2506133"/>
            <a:ext cx="6670195" cy="2870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2913912"/>
              </p:ext>
            </p:extLst>
          </p:nvPr>
        </p:nvGraphicFramePr>
        <p:xfrm>
          <a:off x="8572025" y="1510433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ht_admin_faq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28010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/>
              <a:t>] </a:t>
            </a:r>
            <a:r>
              <a:rPr lang="ko-KR" altLang="en-US" dirty="0"/>
              <a:t>관리자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게시판 관리 </a:t>
            </a:r>
            <a:r>
              <a:rPr lang="en-US" altLang="ko-KR" dirty="0" smtClean="0"/>
              <a:t>- FAQ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2804975365"/>
              </p:ext>
            </p:extLst>
          </p:nvPr>
        </p:nvGraphicFramePr>
        <p:xfrm>
          <a:off x="8484286" y="1808177"/>
          <a:ext cx="3532000" cy="49167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5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500" b="0" i="0" u="none" strike="noStrike" cap="none" noProof="0" dirty="0" smtClean="0">
                          <a:latin typeface="+mn-lt"/>
                        </a:rPr>
                        <a:t>FAQ</a:t>
                      </a:r>
                      <a:r>
                        <a:rPr lang="ko-KR" altLang="en-US" sz="1500" b="0" i="0" u="none" strike="noStrike" cap="none" noProof="0" dirty="0" smtClean="0">
                          <a:latin typeface="+mn-lt"/>
                        </a:rPr>
                        <a:t> 상세 내용 호출 및 제목</a:t>
                      </a:r>
                      <a:r>
                        <a:rPr lang="en-US" altLang="ko-KR" sz="1500" b="0" i="0" u="none" strike="noStrike" cap="none" noProof="0" dirty="0" smtClean="0">
                          <a:latin typeface="+mn-lt"/>
                        </a:rPr>
                        <a:t>, </a:t>
                      </a:r>
                      <a:r>
                        <a:rPr lang="ko-KR" altLang="en-US" sz="1500" b="0" i="0" u="none" strike="noStrike" cap="none" noProof="0" dirty="0" smtClean="0">
                          <a:latin typeface="+mn-lt"/>
                        </a:rPr>
                        <a:t>내용</a:t>
                      </a:r>
                      <a:r>
                        <a:rPr lang="en-US" altLang="ko-KR" sz="1500" b="0" i="0" u="none" strike="noStrike" cap="none" noProof="0" dirty="0" smtClean="0">
                          <a:latin typeface="+mn-lt"/>
                        </a:rPr>
                        <a:t>, </a:t>
                      </a:r>
                      <a:r>
                        <a:rPr lang="ko-KR" altLang="en-US" sz="1500" b="0" i="0" u="none" strike="noStrike" cap="none" noProof="0" dirty="0" smtClean="0">
                          <a:latin typeface="+mn-lt"/>
                        </a:rPr>
                        <a:t>이미지 수정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 가능한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input text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이용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수정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수정 완료 버튼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삭제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삭제하시겠습니까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?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확인 후 삭제 또는 취소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닫기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호출 된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+mn-lt"/>
                        </a:rPr>
                        <a:t>모달창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 닫기</a:t>
                      </a:r>
                      <a:endParaRPr lang="ko-KR" altLang="en-US" sz="1500" b="0" i="0" u="none" strike="noStrike" cap="none" noProof="0" dirty="0" smtClean="0">
                        <a:latin typeface="+mn-lt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9876034"/>
              </p:ext>
            </p:extLst>
          </p:nvPr>
        </p:nvGraphicFramePr>
        <p:xfrm>
          <a:off x="1843294" y="2573867"/>
          <a:ext cx="6376940" cy="26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46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63712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4087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4047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4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목요일 고객센터 휴무 안내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1000004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네이버톡톡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1:1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문의가 종료되고 사용에 더욱 편리한 방식으로 변경됩니다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>
                <a:solidFill>
                  <a:schemeClr val="tx1"/>
                </a:solidFill>
              </a:rPr>
              <a:t>공지사항 관리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217831" y="4554873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수</a:t>
            </a:r>
            <a:r>
              <a:rPr lang="ko-KR" altLang="en-US" sz="800" dirty="0">
                <a:solidFill>
                  <a:schemeClr val="tx1"/>
                </a:solidFill>
              </a:rPr>
              <a:t>정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6959598" y="5531490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684143" y="4554872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7464" y="1906060"/>
            <a:ext cx="5884435" cy="41012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직사각형 17"/>
          <p:cNvSpPr/>
          <p:nvPr/>
        </p:nvSpPr>
        <p:spPr>
          <a:xfrm>
            <a:off x="2667000" y="2480733"/>
            <a:ext cx="787400" cy="330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FAQ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324113" y="2963333"/>
            <a:ext cx="698490" cy="2370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FAQ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292354" y="3775655"/>
            <a:ext cx="698490" cy="2370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FAQ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328342" y="4266527"/>
            <a:ext cx="698490" cy="2370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FAQ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22" name="Google Shape;173;g7c553259d1_0_81"/>
          <p:cNvSpPr/>
          <p:nvPr/>
        </p:nvSpPr>
        <p:spPr>
          <a:xfrm>
            <a:off x="1282016" y="3794396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803401" y="1828800"/>
            <a:ext cx="6296256" cy="43563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0243594"/>
              </p:ext>
            </p:extLst>
          </p:nvPr>
        </p:nvGraphicFramePr>
        <p:xfrm>
          <a:off x="8506132" y="1090464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ht_admin_faq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50945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/>
              <a:t>] </a:t>
            </a:r>
            <a:r>
              <a:rPr lang="ko-KR" altLang="en-US" dirty="0"/>
              <a:t>관리자 </a:t>
            </a:r>
            <a:r>
              <a:rPr lang="en-US" altLang="ko-KR" dirty="0"/>
              <a:t>- </a:t>
            </a:r>
            <a:r>
              <a:rPr lang="ko-KR" altLang="en-US" dirty="0" smtClean="0"/>
              <a:t>게시판 </a:t>
            </a:r>
            <a:r>
              <a:rPr lang="ko-KR" altLang="en-US" dirty="0"/>
              <a:t>관리 </a:t>
            </a:r>
            <a:r>
              <a:rPr lang="en-US" altLang="ko-KR" dirty="0"/>
              <a:t>– FAQ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829152719"/>
              </p:ext>
            </p:extLst>
          </p:nvPr>
        </p:nvGraphicFramePr>
        <p:xfrm>
          <a:off x="8492753" y="2362200"/>
          <a:ext cx="3532000" cy="42309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6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+mn-lt"/>
                        </a:rPr>
                        <a:t>제목</a:t>
                      </a:r>
                      <a:r>
                        <a:rPr lang="en-US" altLang="ko-KR" sz="1500" b="0" i="0" u="none" strike="noStrike" cap="none" noProof="0" dirty="0" smtClean="0">
                          <a:latin typeface="+mn-lt"/>
                        </a:rPr>
                        <a:t>,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 내용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,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이미지 등록하여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FAQ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 등록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등록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등록하기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닫기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호출 된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+mn-lt"/>
                        </a:rPr>
                        <a:t>모달창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 닫기</a:t>
                      </a:r>
                      <a:endParaRPr lang="ko-KR" altLang="en-US" sz="1500" b="0" i="0" u="none" strike="noStrike" cap="none" noProof="0" dirty="0" smtClean="0">
                        <a:latin typeface="+mn-lt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6270071"/>
              </p:ext>
            </p:extLst>
          </p:nvPr>
        </p:nvGraphicFramePr>
        <p:xfrm>
          <a:off x="1843294" y="2573867"/>
          <a:ext cx="6376940" cy="26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46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63712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4087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4047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4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목요일 고객센터 휴무 안내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1000004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네이버톡톡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1:1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문의가 종료되고 사용에 더욱 편리한 방식으로 변경됩니다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>
                <a:solidFill>
                  <a:schemeClr val="tx1"/>
                </a:solidFill>
              </a:rPr>
              <a:t>공지사항 관리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217831" y="4554873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수</a:t>
            </a:r>
            <a:r>
              <a:rPr lang="ko-KR" altLang="en-US" sz="800" dirty="0">
                <a:solidFill>
                  <a:schemeClr val="tx1"/>
                </a:solidFill>
              </a:rPr>
              <a:t>정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6959598" y="5531490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684143" y="4554872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8391" y="2051989"/>
            <a:ext cx="6600825" cy="3752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직사각형 17"/>
          <p:cNvSpPr/>
          <p:nvPr/>
        </p:nvSpPr>
        <p:spPr>
          <a:xfrm>
            <a:off x="2328342" y="2767927"/>
            <a:ext cx="973658" cy="2970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FAQ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099745" y="3335193"/>
            <a:ext cx="694258" cy="2208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FAQ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099745" y="3860321"/>
            <a:ext cx="694258" cy="2208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FAQ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21" name="Google Shape;173;g7c553259d1_0_81"/>
          <p:cNvSpPr/>
          <p:nvPr/>
        </p:nvSpPr>
        <p:spPr>
          <a:xfrm>
            <a:off x="1130666" y="3794396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574800" y="1921932"/>
            <a:ext cx="6797193" cy="40854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607567"/>
              </p:ext>
            </p:extLst>
          </p:nvPr>
        </p:nvGraphicFramePr>
        <p:xfrm>
          <a:off x="8489198" y="1601882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ht_admin_faq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70817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/>
              <a:t>] </a:t>
            </a:r>
            <a:r>
              <a:rPr lang="ko-KR" altLang="en-US" dirty="0"/>
              <a:t>관리자 </a:t>
            </a:r>
            <a:r>
              <a:rPr lang="en-US" altLang="ko-KR" dirty="0"/>
              <a:t>- </a:t>
            </a:r>
            <a:r>
              <a:rPr lang="ko-KR" altLang="en-US" dirty="0" smtClean="0"/>
              <a:t>게시판 </a:t>
            </a:r>
            <a:r>
              <a:rPr lang="ko-KR" altLang="en-US" dirty="0"/>
              <a:t>관리 </a:t>
            </a:r>
            <a:r>
              <a:rPr lang="en-US" altLang="ko-KR" dirty="0"/>
              <a:t>– </a:t>
            </a:r>
            <a:r>
              <a:rPr lang="en-US" altLang="ko-KR" dirty="0" smtClean="0"/>
              <a:t>Q&amp;A</a:t>
            </a:r>
            <a:endParaRPr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24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599557023"/>
              </p:ext>
            </p:extLst>
          </p:nvPr>
        </p:nvGraphicFramePr>
        <p:xfrm>
          <a:off x="8594353" y="2417597"/>
          <a:ext cx="3532000" cy="3767543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등록된 공지사항 목록을 테이블 형식으로 표시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글 </a:t>
                      </a:r>
                      <a:r>
                        <a:rPr lang="en-US" altLang="ko-KR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10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개 단위 페이지 </a:t>
                      </a:r>
                      <a:r>
                        <a:rPr lang="ko-KR" altLang="en-US" sz="1500" b="0" i="0" u="none" strike="noStrike" cap="none" noProof="0" dirty="0" err="1" smtClean="0">
                          <a:latin typeface="Malgun Gothic"/>
                          <a:ea typeface="Malgun Gothic"/>
                        </a:rPr>
                        <a:t>네이션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 구현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2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3565096"/>
              </p:ext>
            </p:extLst>
          </p:nvPr>
        </p:nvGraphicFramePr>
        <p:xfrm>
          <a:off x="1861127" y="2691866"/>
          <a:ext cx="6376940" cy="25926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274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53533"/>
                <a:gridCol w="325253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1737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74075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카테고리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3000005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결제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네이버페이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포인트로 결제했는데 현금영수증을 발급받을 수 있나요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3000004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/>
                        <a:t>예약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예약 안내 알림을 받지 못했어요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3000003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/>
                        <a:t>예약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당일 예약은 불가능한가요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2020-03-17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3000002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/>
                        <a:t>서비스 이용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이용에 문의가 있어요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2020-03-01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3000001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/>
                        <a:t>서비스 이용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호스트에게 질문을 하고 싶어요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2020-02-19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adminX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8" name="직사각형 27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 smtClean="0">
                <a:solidFill>
                  <a:schemeClr val="tx1"/>
                </a:solidFill>
              </a:rPr>
              <a:t>Q&amp;A</a:t>
            </a:r>
            <a:r>
              <a:rPr lang="ko-KR" altLang="en-US" sz="1500" dirty="0" smtClean="0">
                <a:solidFill>
                  <a:schemeClr val="tx1"/>
                </a:solidFill>
              </a:rPr>
              <a:t> 관리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7365999" y="5526703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0" name="Google Shape;173;g7c553259d1_0_81"/>
          <p:cNvSpPr/>
          <p:nvPr/>
        </p:nvSpPr>
        <p:spPr>
          <a:xfrm>
            <a:off x="1324351" y="381282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684864" y="2573867"/>
            <a:ext cx="6811030" cy="28025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3454400" y="5468640"/>
            <a:ext cx="2650067" cy="6656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Google Shape;173;g7c553259d1_0_81"/>
          <p:cNvSpPr/>
          <p:nvPr/>
        </p:nvSpPr>
        <p:spPr>
          <a:xfrm>
            <a:off x="3083976" y="563775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7255932" y="5502508"/>
            <a:ext cx="736600" cy="3471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35" name="표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5361121"/>
              </p:ext>
            </p:extLst>
          </p:nvPr>
        </p:nvGraphicFramePr>
        <p:xfrm>
          <a:off x="8648294" y="1535502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30648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ht_admin_qna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46318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/>
              <a:t>] </a:t>
            </a:r>
            <a:r>
              <a:rPr lang="ko-KR" altLang="en-US" dirty="0"/>
              <a:t>관리자 </a:t>
            </a:r>
            <a:r>
              <a:rPr lang="en-US" altLang="ko-KR" dirty="0"/>
              <a:t>- </a:t>
            </a:r>
            <a:r>
              <a:rPr lang="ko-KR" altLang="en-US" dirty="0" smtClean="0"/>
              <a:t>게시판 </a:t>
            </a:r>
            <a:r>
              <a:rPr lang="ko-KR" altLang="en-US" dirty="0"/>
              <a:t>관리 </a:t>
            </a:r>
            <a:r>
              <a:rPr lang="en-US" altLang="ko-KR" dirty="0"/>
              <a:t>– </a:t>
            </a:r>
            <a:r>
              <a:rPr lang="en-US" altLang="ko-KR" dirty="0" smtClean="0"/>
              <a:t>Q&amp;A</a:t>
            </a:r>
            <a:endParaRPr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4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597117778"/>
              </p:ext>
            </p:extLst>
          </p:nvPr>
        </p:nvGraphicFramePr>
        <p:xfrm>
          <a:off x="8518152" y="2060427"/>
          <a:ext cx="3532000" cy="4688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3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제목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클릭하면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summary, detail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태그 형식으로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Q&amp;A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내용 표시</a:t>
                      </a:r>
                      <a:endParaRPr lang="en-US" altLang="ko-KR" sz="1500" b="0" i="0" u="none" strike="noStrike" cap="none" baseline="0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답변하기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답변 등록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,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수정 및 삭제 기능 포함한 화면 호출</a:t>
                      </a:r>
                      <a:endParaRPr lang="en-US" altLang="ko-KR" sz="1500" b="0" i="0" u="none" strike="noStrike" cap="none" baseline="0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삭제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삭제하시겠습니까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?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확인 후 삭제 처리</a:t>
                      </a:r>
                      <a:endParaRPr lang="ko-KR" altLang="en-US" sz="1500" b="0" i="0" u="none" strike="noStrike" cap="none" noProof="0" dirty="0" smtClean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5533660"/>
              </p:ext>
            </p:extLst>
          </p:nvPr>
        </p:nvGraphicFramePr>
        <p:xfrm>
          <a:off x="1843294" y="2573867"/>
          <a:ext cx="6376940" cy="26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743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70467"/>
                <a:gridCol w="33109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1737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74075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smtClean="0"/>
                        <a:t>카테고리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3000005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결제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네이버페이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포인트로 결제했는데 현금영수증을 발급받을 수 있나요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3000004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/>
                        <a:t>예약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예약 안내 알림을 받지 못했어요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 smtClean="0">
                <a:solidFill>
                  <a:schemeClr val="tx1"/>
                </a:solidFill>
              </a:rPr>
              <a:t>Q&amp;A</a:t>
            </a:r>
            <a:r>
              <a:rPr lang="ko-KR" altLang="en-US" sz="1500" dirty="0" smtClean="0">
                <a:solidFill>
                  <a:schemeClr val="tx1"/>
                </a:solidFill>
              </a:rPr>
              <a:t> 관리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959599" y="4554873"/>
            <a:ext cx="673746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답변하기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7684143" y="4554872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2" name="Google Shape;173;g7c553259d1_0_81"/>
          <p:cNvSpPr/>
          <p:nvPr/>
        </p:nvSpPr>
        <p:spPr>
          <a:xfrm>
            <a:off x="1130666" y="3794396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574800" y="2489200"/>
            <a:ext cx="6797193" cy="286173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497437"/>
              </p:ext>
            </p:extLst>
          </p:nvPr>
        </p:nvGraphicFramePr>
        <p:xfrm>
          <a:off x="8497665" y="1327530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ht_admin_qna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79414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[DB </a:t>
            </a:r>
            <a:r>
              <a:rPr lang="ko-KR" altLang="en-US" dirty="0" smtClean="0"/>
              <a:t>설계</a:t>
            </a:r>
            <a:r>
              <a:rPr lang="en-US" altLang="ko-KR" dirty="0" smtClean="0"/>
              <a:t>]</a:t>
            </a:r>
            <a:r>
              <a:rPr lang="ko-KR" altLang="en-US" dirty="0" smtClean="0"/>
              <a:t> </a:t>
            </a:r>
            <a:r>
              <a:rPr lang="en-US" altLang="ko-KR" dirty="0" smtClean="0"/>
              <a:t>ERD </a:t>
            </a:r>
            <a:r>
              <a:rPr lang="ko-KR" altLang="en-US" dirty="0" smtClean="0"/>
              <a:t>물리</a:t>
            </a:r>
            <a:r>
              <a:rPr lang="ko-KR" altLang="en-US" dirty="0" smtClean="0"/>
              <a:t>설계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9194" y="982132"/>
            <a:ext cx="8643937" cy="57381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79759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/>
              <a:t>] </a:t>
            </a:r>
            <a:r>
              <a:rPr lang="ko-KR" altLang="en-US" dirty="0"/>
              <a:t>관리자 </a:t>
            </a:r>
            <a:r>
              <a:rPr lang="en-US" altLang="ko-KR" dirty="0"/>
              <a:t>- </a:t>
            </a:r>
            <a:r>
              <a:rPr lang="ko-KR" altLang="en-US" dirty="0" smtClean="0"/>
              <a:t>게시판 </a:t>
            </a:r>
            <a:r>
              <a:rPr lang="ko-KR" altLang="en-US" dirty="0"/>
              <a:t>관리 </a:t>
            </a:r>
            <a:r>
              <a:rPr lang="en-US" altLang="ko-KR" dirty="0"/>
              <a:t>– </a:t>
            </a:r>
            <a:r>
              <a:rPr lang="en-US" altLang="ko-KR" dirty="0" smtClean="0"/>
              <a:t>Q&amp;A</a:t>
            </a:r>
            <a:endParaRPr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4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2458904509"/>
              </p:ext>
            </p:extLst>
          </p:nvPr>
        </p:nvGraphicFramePr>
        <p:xfrm>
          <a:off x="8484286" y="2481276"/>
          <a:ext cx="3532000" cy="42309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4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en-US" sz="1500" b="0" i="0" u="none" strike="noStrike" cap="none" noProof="0" dirty="0" smtClean="0">
                          <a:latin typeface="맑은 고딕"/>
                        </a:rPr>
                        <a:t>Q&amp;A</a:t>
                      </a:r>
                      <a:r>
                        <a:rPr lang="en-US" altLang="en-US" sz="1500" b="0" i="0" u="none" strike="noStrike" cap="none" baseline="0" noProof="0" dirty="0" smtClean="0">
                          <a:latin typeface="맑은 고딕"/>
                        </a:rPr>
                        <a:t>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상세 내용 호출 및 답변 등록 가능한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input text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등록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답변 등록 완료</a:t>
                      </a:r>
                      <a:endParaRPr lang="en-US" altLang="ko-KR" sz="1500" b="0" i="0" u="none" strike="noStrike" cap="none" baseline="0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닫기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호출 된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맑은 고딕"/>
                        </a:rPr>
                        <a:t>모달창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 닫기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3747142"/>
              </p:ext>
            </p:extLst>
          </p:nvPr>
        </p:nvGraphicFramePr>
        <p:xfrm>
          <a:off x="1843294" y="2573867"/>
          <a:ext cx="6376940" cy="26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46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63712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4087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4047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4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목요일 고객센터 휴무 안내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1000004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네이버톡톡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1:1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문의가 종료되고 사용에 더욱 편리한 방식으로 변경됩니다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>
                <a:solidFill>
                  <a:schemeClr val="tx1"/>
                </a:solidFill>
              </a:rPr>
              <a:t>공지사항 관리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217831" y="4554873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수</a:t>
            </a:r>
            <a:r>
              <a:rPr lang="ko-KR" altLang="en-US" sz="800" dirty="0">
                <a:solidFill>
                  <a:schemeClr val="tx1"/>
                </a:solidFill>
              </a:rPr>
              <a:t>정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6959598" y="5531490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684143" y="4554872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7464" y="1906060"/>
            <a:ext cx="5884435" cy="41012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직사각형 13"/>
          <p:cNvSpPr/>
          <p:nvPr/>
        </p:nvSpPr>
        <p:spPr>
          <a:xfrm>
            <a:off x="2666999" y="2408767"/>
            <a:ext cx="1735667" cy="330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Q&amp;A </a:t>
            </a:r>
            <a:r>
              <a:rPr lang="ko-KR" altLang="en-US" sz="1300" dirty="0" smtClean="0">
                <a:solidFill>
                  <a:schemeClr val="tx1"/>
                </a:solidFill>
              </a:rPr>
              <a:t>답변 등록하기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324113" y="2963333"/>
            <a:ext cx="698490" cy="2370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Q&amp;A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309288" y="3775655"/>
            <a:ext cx="698490" cy="2370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Q&amp;A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328342" y="4266527"/>
            <a:ext cx="698490" cy="2370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Q&amp;A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3908291" y="3691467"/>
            <a:ext cx="3119042" cy="423333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 err="1">
                <a:solidFill>
                  <a:schemeClr val="dk1"/>
                </a:solidFill>
              </a:rPr>
              <a:t>네이버페이</a:t>
            </a:r>
            <a:r>
              <a:rPr lang="ko-KR" altLang="en-US" sz="800" dirty="0">
                <a:solidFill>
                  <a:schemeClr val="dk1"/>
                </a:solidFill>
              </a:rPr>
              <a:t> 포인트로 결제했는데 현금영수증을 발급받을 수 있나요</a:t>
            </a:r>
            <a:r>
              <a:rPr lang="en-US" altLang="ko-KR" sz="800" dirty="0">
                <a:solidFill>
                  <a:schemeClr val="dk1"/>
                </a:solidFill>
              </a:rPr>
              <a:t>?</a:t>
            </a:r>
            <a:endParaRPr lang="ko-KR" altLang="en-US" sz="800" dirty="0"/>
          </a:p>
        </p:txBody>
      </p:sp>
      <p:sp>
        <p:nvSpPr>
          <p:cNvPr id="19" name="직사각형 18"/>
          <p:cNvSpPr/>
          <p:nvPr/>
        </p:nvSpPr>
        <p:spPr>
          <a:xfrm>
            <a:off x="3908300" y="4173393"/>
            <a:ext cx="3119042" cy="423333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 err="1">
                <a:solidFill>
                  <a:schemeClr val="dk1"/>
                </a:solidFill>
              </a:rPr>
              <a:t>네이버페이</a:t>
            </a:r>
            <a:r>
              <a:rPr lang="ko-KR" altLang="en-US" sz="800" dirty="0">
                <a:solidFill>
                  <a:schemeClr val="dk1"/>
                </a:solidFill>
              </a:rPr>
              <a:t> 포인트로 결제했는데 현금영수증을 발급받을 수 있나요</a:t>
            </a:r>
            <a:r>
              <a:rPr lang="en-US" altLang="ko-KR" sz="800" dirty="0">
                <a:solidFill>
                  <a:schemeClr val="dk1"/>
                </a:solidFill>
              </a:rPr>
              <a:t>?</a:t>
            </a:r>
            <a:endParaRPr lang="ko-KR" altLang="en-US" sz="800" dirty="0"/>
          </a:p>
        </p:txBody>
      </p:sp>
      <p:sp>
        <p:nvSpPr>
          <p:cNvPr id="20" name="직사각형 19"/>
          <p:cNvSpPr/>
          <p:nvPr/>
        </p:nvSpPr>
        <p:spPr>
          <a:xfrm>
            <a:off x="2404552" y="4757782"/>
            <a:ext cx="982124" cy="2370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tx1"/>
                </a:solidFill>
              </a:rPr>
              <a:t>Q&amp;A </a:t>
            </a:r>
            <a:r>
              <a:rPr lang="ko-KR" altLang="en-US" sz="1300" dirty="0" smtClean="0">
                <a:solidFill>
                  <a:schemeClr val="tx1"/>
                </a:solidFill>
              </a:rPr>
              <a:t>답변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908291" y="4664648"/>
            <a:ext cx="3119042" cy="423333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800" dirty="0"/>
          </a:p>
        </p:txBody>
      </p:sp>
      <p:sp>
        <p:nvSpPr>
          <p:cNvPr id="22" name="직사각형 21"/>
          <p:cNvSpPr/>
          <p:nvPr/>
        </p:nvSpPr>
        <p:spPr>
          <a:xfrm>
            <a:off x="5528733" y="5164667"/>
            <a:ext cx="482600" cy="3668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6282267" y="5181602"/>
            <a:ext cx="465666" cy="2624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등록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24" name="Google Shape;173;g7c553259d1_0_81"/>
          <p:cNvSpPr/>
          <p:nvPr/>
        </p:nvSpPr>
        <p:spPr>
          <a:xfrm>
            <a:off x="1232270" y="3794396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727200" y="1761067"/>
            <a:ext cx="6307667" cy="43433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8713411"/>
              </p:ext>
            </p:extLst>
          </p:nvPr>
        </p:nvGraphicFramePr>
        <p:xfrm>
          <a:off x="8480731" y="1649264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ht_admin_qna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51310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"/>
            <a:ext cx="12192000" cy="68579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85610" y="2492896"/>
            <a:ext cx="7020780" cy="523220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2800" b="1" spc="300" dirty="0">
                <a:solidFill>
                  <a:schemeClr val="bg1"/>
                </a:solidFill>
                <a:latin typeface="Microsoft Yi Baiti" pitchFamily="66" charset="0"/>
                <a:ea typeface="KoPub돋움체 Medium" pitchFamily="18" charset="-127"/>
              </a:rPr>
              <a:t>김현태</a:t>
            </a:r>
            <a:endParaRPr lang="en-US" altLang="ko-KR" sz="2800" b="1" spc="300" dirty="0">
              <a:solidFill>
                <a:schemeClr val="bg1"/>
              </a:solidFill>
              <a:latin typeface="Microsoft Yi Baiti" pitchFamily="66" charset="0"/>
              <a:ea typeface="KoPub돋움체 Medium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68597" y="4149080"/>
            <a:ext cx="7254806" cy="261610"/>
          </a:xfrm>
          <a:prstGeom prst="rect">
            <a:avLst/>
          </a:prstGeom>
          <a:noFill/>
          <a:scene3d>
            <a:camera prst="orthographic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alpha val="77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화면 설계서</a:t>
            </a:r>
          </a:p>
        </p:txBody>
      </p:sp>
    </p:spTree>
    <p:extLst>
      <p:ext uri="{BB962C8B-B14F-4D97-AF65-F5344CB8AC3E}">
        <p14:creationId xmlns:p14="http://schemas.microsoft.com/office/powerpoint/2010/main" val="670856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4411133" y="2852936"/>
            <a:ext cx="6016507" cy="2145310"/>
          </a:xfrm>
        </p:spPr>
        <p:txBody>
          <a:bodyPr/>
          <a:lstStyle/>
          <a:p>
            <a:r>
              <a:rPr lang="ko-KR" altLang="en-US" b="1" smtClean="0"/>
              <a:t>화면 설계 및 구현</a:t>
            </a:r>
            <a:endParaRPr lang="ko-KR" altLang="en-US" b="1" dirty="0"/>
          </a:p>
        </p:txBody>
      </p:sp>
      <p:sp>
        <p:nvSpPr>
          <p:cNvPr id="31" name="제목 1"/>
          <p:cNvSpPr txBox="1">
            <a:spLocks/>
          </p:cNvSpPr>
          <p:nvPr/>
        </p:nvSpPr>
        <p:spPr>
          <a:xfrm>
            <a:off x="7110113" y="4201323"/>
            <a:ext cx="4056452" cy="79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sz="2500" dirty="0"/>
              <a:t>지식공유 플랫폼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144192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"/>
            <a:ext cx="12192000" cy="68579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85610" y="2492896"/>
            <a:ext cx="7020780" cy="523220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2800" b="1" spc="300" dirty="0">
                <a:solidFill>
                  <a:schemeClr val="bg1"/>
                </a:solidFill>
                <a:latin typeface="Microsoft Yi Baiti" pitchFamily="66" charset="0"/>
                <a:ea typeface="KoPub돋움체 Medium" pitchFamily="18" charset="-127"/>
              </a:rPr>
              <a:t>권기범</a:t>
            </a:r>
            <a:endParaRPr lang="en-US" altLang="ko-KR" sz="2800" b="1" spc="300" dirty="0">
              <a:solidFill>
                <a:schemeClr val="bg1"/>
              </a:solidFill>
              <a:latin typeface="Microsoft Yi Baiti" pitchFamily="66" charset="0"/>
              <a:ea typeface="KoPub돋움체 Medium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68597" y="4149080"/>
            <a:ext cx="7254806" cy="261610"/>
          </a:xfrm>
          <a:prstGeom prst="rect">
            <a:avLst/>
          </a:prstGeom>
          <a:noFill/>
          <a:scene3d>
            <a:camera prst="orthographic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alpha val="77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화면 설계서</a:t>
            </a:r>
          </a:p>
        </p:txBody>
      </p:sp>
    </p:spTree>
    <p:extLst>
      <p:ext uri="{BB962C8B-B14F-4D97-AF65-F5344CB8AC3E}">
        <p14:creationId xmlns:p14="http://schemas.microsoft.com/office/powerpoint/2010/main" val="694112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500"/>
              <a:defRPr/>
            </a:pPr>
            <a:r>
              <a:rPr lang="ko-KR" altLang="en-US" sz="4400" b="0"/>
              <a:t>메인페이지</a:t>
            </a:r>
            <a:r>
              <a:rPr lang="ko-KR" altLang="en-US" sz="2800" b="0"/>
              <a:t> </a:t>
            </a:r>
            <a:r>
              <a:rPr lang="en-US" altLang="ko-KR" sz="2800" b="0"/>
              <a:t>- HEADER</a:t>
            </a:r>
            <a:endParaRPr lang="ko-KR" altLang="en-US" sz="2800" b="0" dirty="0"/>
          </a:p>
        </p:txBody>
      </p:sp>
      <p:sp>
        <p:nvSpPr>
          <p:cNvPr id="5" name="Google Shape;164;g7c553259d1_0_81"/>
          <p:cNvSpPr/>
          <p:nvPr/>
        </p:nvSpPr>
        <p:spPr>
          <a:xfrm>
            <a:off x="3891869" y="5974235"/>
            <a:ext cx="2789963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" name="Google Shape;168;g7c553259d1_0_81"/>
          <p:cNvSpPr/>
          <p:nvPr/>
        </p:nvSpPr>
        <p:spPr>
          <a:xfrm>
            <a:off x="560723" y="1442690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7" name="Google Shape;169;g7c553259d1_0_81"/>
          <p:cNvGraphicFramePr/>
          <p:nvPr>
            <p:extLst/>
          </p:nvPr>
        </p:nvGraphicFramePr>
        <p:xfrm>
          <a:off x="8650244" y="2039603"/>
          <a:ext cx="2869750" cy="466897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메인 헤더 페이지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로고와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검색창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알림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모달창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메뉴바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구현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세미나존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세미나존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마다의 특징을 설명해주는 페이지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추천 세미나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등록 수가 가장 많은 순서대로</a:t>
                      </a:r>
                      <a:endParaRPr lang="en-US" altLang="ko-KR" sz="150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None/>
                      </a:pP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해당 세미나가 노출이 됨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메인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Footer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페이지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회사 정보를 나타냄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캐러셀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배너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인기 많은 세미나 홍보 이미지를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캐러셀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배너로 노출 시킴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766123" y="1630346"/>
            <a:ext cx="6251490" cy="221672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186" y="1752237"/>
            <a:ext cx="6115365" cy="1967739"/>
          </a:xfrm>
          <a:prstGeom prst="rect">
            <a:avLst/>
          </a:prstGeom>
        </p:spPr>
      </p:pic>
      <p:sp>
        <p:nvSpPr>
          <p:cNvPr id="10" name="Google Shape;173;g7c553259d1_0_81"/>
          <p:cNvSpPr/>
          <p:nvPr/>
        </p:nvSpPr>
        <p:spPr>
          <a:xfrm>
            <a:off x="889095" y="1625137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/>
          </p:nvPr>
        </p:nvGraphicFramePr>
        <p:xfrm>
          <a:off x="8650244" y="1305087"/>
          <a:ext cx="2788860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88860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kb_user_w_mainHeader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67712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4000" b="0"/>
              <a:t>메인페이지</a:t>
            </a:r>
            <a:r>
              <a:rPr lang="ko-KR" altLang="en-US" sz="2400" b="0"/>
              <a:t> </a:t>
            </a:r>
            <a:r>
              <a:rPr lang="en-US" altLang="ko-KR" sz="2400" b="0"/>
              <a:t>- HEADER</a:t>
            </a: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16" y="1447060"/>
            <a:ext cx="9086335" cy="196340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703" y="3815353"/>
            <a:ext cx="7324725" cy="2845317"/>
          </a:xfrm>
          <a:prstGeom prst="rect">
            <a:avLst/>
          </a:prstGeom>
        </p:spPr>
      </p:pic>
      <p:graphicFrame>
        <p:nvGraphicFramePr>
          <p:cNvPr id="6" name="표 5"/>
          <p:cNvGraphicFramePr>
            <a:graphicFrameLocks noGrp="1"/>
          </p:cNvGraphicFramePr>
          <p:nvPr>
            <p:extLst/>
          </p:nvPr>
        </p:nvGraphicFramePr>
        <p:xfrm>
          <a:off x="9292795" y="1447060"/>
          <a:ext cx="2788860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88860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kb_user_w_mainHeader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811186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500"/>
              <a:defRPr/>
            </a:pPr>
            <a:r>
              <a:rPr lang="ko-KR" altLang="en-US" sz="6600" b="0"/>
              <a:t>메인페이지</a:t>
            </a:r>
            <a:r>
              <a:rPr lang="ko-KR" altLang="en-US" sz="4400" b="0"/>
              <a:t> </a:t>
            </a:r>
            <a:r>
              <a:rPr lang="en-US" altLang="ko-KR" sz="4400" b="0"/>
              <a:t>-  </a:t>
            </a:r>
            <a:r>
              <a:rPr lang="ko-KR" altLang="en-US" sz="4400" b="0"/>
              <a:t>컨텐츠</a:t>
            </a:r>
            <a:endParaRPr lang="ko-KR" altLang="en-US" sz="4400" b="0" dirty="0"/>
          </a:p>
        </p:txBody>
      </p:sp>
      <p:sp>
        <p:nvSpPr>
          <p:cNvPr id="12" name="Google Shape;164;g7c553259d1_0_81"/>
          <p:cNvSpPr/>
          <p:nvPr/>
        </p:nvSpPr>
        <p:spPr>
          <a:xfrm>
            <a:off x="3875393" y="5954997"/>
            <a:ext cx="2789963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" name="Google Shape;168;g7c553259d1_0_81"/>
          <p:cNvSpPr/>
          <p:nvPr/>
        </p:nvSpPr>
        <p:spPr>
          <a:xfrm>
            <a:off x="612312" y="1508100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4" name="Google Shape;169;g7c553259d1_0_81"/>
          <p:cNvGraphicFramePr/>
          <p:nvPr>
            <p:extLst/>
          </p:nvPr>
        </p:nvGraphicFramePr>
        <p:xfrm>
          <a:off x="8397333" y="2166695"/>
          <a:ext cx="2869750" cy="4535797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143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85831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메인 헤더 페이지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로고와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검색창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알림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모달창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메뉴바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구현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8958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세미나존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세미나존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마다의 특징을 설명해주는 페이지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88783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추천 세미나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등록 수가 가장 많은 순서대로</a:t>
                      </a:r>
                      <a:endParaRPr lang="en-US" altLang="ko-KR" sz="150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None/>
                      </a:pP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해당 세미나가 노출이 됨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6848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메인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Footer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페이지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회사 정보를 나타냄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88783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캐러셀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배너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인기 많은 세미나 홍보 이미지를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캐러셀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배너로 노출 시킴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pic>
        <p:nvPicPr>
          <p:cNvPr id="18" name="그림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094" y="3700437"/>
            <a:ext cx="6466381" cy="1512598"/>
          </a:xfrm>
          <a:prstGeom prst="rect">
            <a:avLst/>
          </a:prstGeom>
        </p:spPr>
      </p:pic>
      <p:sp>
        <p:nvSpPr>
          <p:cNvPr id="19" name="Google Shape;174;g7c553259d1_0_81"/>
          <p:cNvSpPr/>
          <p:nvPr/>
        </p:nvSpPr>
        <p:spPr>
          <a:xfrm>
            <a:off x="817381" y="4030357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541" y="5358008"/>
            <a:ext cx="6466381" cy="1293624"/>
          </a:xfrm>
          <a:prstGeom prst="rect">
            <a:avLst/>
          </a:prstGeom>
        </p:spPr>
      </p:pic>
      <p:sp>
        <p:nvSpPr>
          <p:cNvPr id="21" name="Google Shape;196;g7c553259d1_0_81"/>
          <p:cNvSpPr/>
          <p:nvPr/>
        </p:nvSpPr>
        <p:spPr>
          <a:xfrm>
            <a:off x="868595" y="5548617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868595" y="1936943"/>
            <a:ext cx="6008538" cy="15841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캐러셀 배너</a:t>
            </a:r>
          </a:p>
        </p:txBody>
      </p:sp>
      <p:sp>
        <p:nvSpPr>
          <p:cNvPr id="23" name="Google Shape;207;g7c553259d1_0_81"/>
          <p:cNvSpPr/>
          <p:nvPr/>
        </p:nvSpPr>
        <p:spPr>
          <a:xfrm>
            <a:off x="1002618" y="2037328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24" name="표 23"/>
          <p:cNvGraphicFramePr>
            <a:graphicFrameLocks noGrp="1"/>
          </p:cNvGraphicFramePr>
          <p:nvPr>
            <p:extLst/>
          </p:nvPr>
        </p:nvGraphicFramePr>
        <p:xfrm>
          <a:off x="8397333" y="1397228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kb_user_w_main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19008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500"/>
              <a:defRPr/>
            </a:pPr>
            <a:r>
              <a:rPr lang="ko-KR" altLang="en-US" sz="6600" b="0"/>
              <a:t>메인페이지</a:t>
            </a:r>
            <a:r>
              <a:rPr lang="ko-KR" altLang="en-US" sz="4400" b="0"/>
              <a:t> </a:t>
            </a:r>
            <a:r>
              <a:rPr lang="en-US" altLang="ko-KR" sz="4400" b="0"/>
              <a:t>-  </a:t>
            </a:r>
            <a:r>
              <a:rPr lang="en-US" altLang="ko-KR" sz="4400" b="0" smtClean="0"/>
              <a:t>Footer</a:t>
            </a:r>
            <a:endParaRPr lang="ko-KR" altLang="en-US" sz="4400" b="0" dirty="0"/>
          </a:p>
        </p:txBody>
      </p:sp>
      <p:sp>
        <p:nvSpPr>
          <p:cNvPr id="15" name="Google Shape;168;g7c553259d1_0_81"/>
          <p:cNvSpPr/>
          <p:nvPr/>
        </p:nvSpPr>
        <p:spPr>
          <a:xfrm>
            <a:off x="884161" y="1436721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" name="Google Shape;169;g7c553259d1_0_81"/>
          <p:cNvGraphicFramePr/>
          <p:nvPr>
            <p:extLst/>
          </p:nvPr>
        </p:nvGraphicFramePr>
        <p:xfrm>
          <a:off x="8452537" y="2161333"/>
          <a:ext cx="2869750" cy="4612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메인 헤더 페이지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로고와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검색창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알림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모달창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메뉴바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구현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메인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Footer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페이지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회사 정보를 나타냄</a:t>
                      </a: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세미나존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세미나존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마다의 특징을 설명해주는 페이지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추천 세미나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등록 수가 가장 많은 순서대로</a:t>
                      </a:r>
                      <a:endParaRPr lang="en-US" altLang="ko-KR" sz="150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None/>
                      </a:pP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해당 세미나가 노출이 됨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캐러셀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배너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인기 많은 세미나 홍보 이미지를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캐러셀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배너로 노출 시킴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sp>
        <p:nvSpPr>
          <p:cNvPr id="17" name="Google Shape;207;g7c553259d1_0_81"/>
          <p:cNvSpPr/>
          <p:nvPr/>
        </p:nvSpPr>
        <p:spPr>
          <a:xfrm>
            <a:off x="1379955" y="1722368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820" y="2254423"/>
            <a:ext cx="6246845" cy="1587572"/>
          </a:xfrm>
          <a:prstGeom prst="rect">
            <a:avLst/>
          </a:prstGeom>
        </p:spPr>
      </p:pic>
      <p:graphicFrame>
        <p:nvGraphicFramePr>
          <p:cNvPr id="26" name="표 25"/>
          <p:cNvGraphicFramePr>
            <a:graphicFrameLocks noGrp="1"/>
          </p:cNvGraphicFramePr>
          <p:nvPr>
            <p:extLst/>
          </p:nvPr>
        </p:nvGraphicFramePr>
        <p:xfrm>
          <a:off x="8452537" y="1436721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kb_user_w_main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99656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500"/>
              <a:defRPr/>
            </a:pPr>
            <a:r>
              <a:rPr lang="ko-KR" altLang="en-US" sz="6600" b="0"/>
              <a:t>로그인 페이지</a:t>
            </a:r>
            <a:r>
              <a:rPr lang="ko-KR" altLang="en-US" sz="4400" b="0"/>
              <a:t> </a:t>
            </a:r>
            <a:endParaRPr lang="ko-KR" altLang="en-US" sz="4400" b="0" dirty="0"/>
          </a:p>
        </p:txBody>
      </p:sp>
      <p:sp>
        <p:nvSpPr>
          <p:cNvPr id="8" name="Google Shape;168;g7c553259d1_0_81"/>
          <p:cNvSpPr/>
          <p:nvPr/>
        </p:nvSpPr>
        <p:spPr>
          <a:xfrm>
            <a:off x="834733" y="1556950"/>
            <a:ext cx="6526163" cy="5015487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9" name="Google Shape;169;g7c553259d1_0_81"/>
          <p:cNvGraphicFramePr/>
          <p:nvPr>
            <p:extLst/>
          </p:nvPr>
        </p:nvGraphicFramePr>
        <p:xfrm>
          <a:off x="7738751" y="3328889"/>
          <a:ext cx="2869750" cy="263334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3388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37159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아이디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,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비밀번호를 확인하여 로그인 여부를 정함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.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로그인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성송하면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메인페이지로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이동</a:t>
                      </a:r>
                      <a:r>
                        <a:rPr lang="ko-KR" altLang="en-US" sz="1500" b="0" u="none" strike="noStrike" cap="none" baseline="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실패하면 실패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팝업창이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뜨게 함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.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네이버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카카오로 따로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364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727" y="1727989"/>
            <a:ext cx="6102172" cy="4234245"/>
          </a:xfrm>
          <a:prstGeom prst="rect">
            <a:avLst/>
          </a:prstGeom>
        </p:spPr>
      </p:pic>
      <p:sp>
        <p:nvSpPr>
          <p:cNvPr id="11" name="Google Shape;173;g7c553259d1_0_81"/>
          <p:cNvSpPr/>
          <p:nvPr/>
        </p:nvSpPr>
        <p:spPr>
          <a:xfrm>
            <a:off x="1278877" y="1638984"/>
            <a:ext cx="245944" cy="30431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/>
          </p:nvPr>
        </p:nvGraphicFramePr>
        <p:xfrm>
          <a:off x="7802724" y="2415875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30004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30004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kb_user_w_login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00782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내용 개체 틀 36"/>
          <p:cNvSpPr>
            <a:spLocks noGrp="1"/>
          </p:cNvSpPr>
          <p:nvPr>
            <p:ph idx="1"/>
          </p:nvPr>
        </p:nvSpPr>
        <p:spPr>
          <a:xfrm>
            <a:off x="753931" y="1367455"/>
            <a:ext cx="8786723" cy="4841392"/>
          </a:xfrm>
        </p:spPr>
        <p:txBody>
          <a:bodyPr>
            <a:noAutofit/>
          </a:bodyPr>
          <a:lstStyle/>
          <a:p>
            <a:pPr>
              <a:buAutoNum type="arabicPeriod"/>
            </a:pPr>
            <a:endParaRPr lang="en-US" altLang="ko-KR" sz="3200" dirty="0"/>
          </a:p>
          <a:p>
            <a:pPr>
              <a:buAutoNum type="arabicPeriod"/>
            </a:pPr>
            <a:r>
              <a:rPr lang="ko-KR" altLang="en-US" sz="3200" dirty="0" smtClean="0"/>
              <a:t> 개요</a:t>
            </a:r>
            <a:endParaRPr lang="en-US" altLang="ko-KR" sz="3200" dirty="0"/>
          </a:p>
          <a:p>
            <a:pPr>
              <a:buAutoNum type="arabicPeriod"/>
            </a:pPr>
            <a:r>
              <a:rPr lang="ko-KR" altLang="en-US" sz="3200" dirty="0" smtClean="0"/>
              <a:t> </a:t>
            </a:r>
            <a:r>
              <a:rPr lang="ko-KR" altLang="en-US" sz="3200" dirty="0" err="1" smtClean="0"/>
              <a:t>유즈케이스</a:t>
            </a:r>
            <a:endParaRPr lang="en-US" altLang="ko-KR" sz="3200" dirty="0" smtClean="0"/>
          </a:p>
          <a:p>
            <a:pPr>
              <a:buAutoNum type="arabicPeriod"/>
            </a:pPr>
            <a:r>
              <a:rPr lang="ko-KR" altLang="en-US" sz="3200" dirty="0" smtClean="0"/>
              <a:t> 요구사항 정의</a:t>
            </a:r>
            <a:endParaRPr lang="en-US" altLang="ko-KR" sz="3200" dirty="0"/>
          </a:p>
          <a:p>
            <a:pPr>
              <a:buAutoNum type="arabicPeriod"/>
            </a:pPr>
            <a:r>
              <a:rPr lang="ko-KR" altLang="en-US" sz="3200" dirty="0" smtClean="0"/>
              <a:t> </a:t>
            </a:r>
            <a:r>
              <a:rPr lang="en-US" altLang="ko-KR" sz="3200" dirty="0" smtClean="0"/>
              <a:t>DB </a:t>
            </a:r>
            <a:r>
              <a:rPr lang="ko-KR" altLang="en-US" sz="3200" dirty="0" smtClean="0"/>
              <a:t>설계</a:t>
            </a:r>
            <a:endParaRPr lang="en-US" altLang="ko-KR" sz="3200" dirty="0" smtClean="0"/>
          </a:p>
          <a:p>
            <a:pPr>
              <a:buAutoNum type="arabicPeriod"/>
            </a:pPr>
            <a:r>
              <a:rPr lang="ko-KR" altLang="en-US" sz="3200" dirty="0" smtClean="0"/>
              <a:t> 화면설계 및 구현</a:t>
            </a:r>
            <a:endParaRPr lang="ko-KR" altLang="en-US" sz="3200" dirty="0"/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ko-KR" altLang="en-US" dirty="0" smtClean="0"/>
              <a:t>목차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01696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500"/>
              <a:defRPr/>
            </a:pPr>
            <a:r>
              <a:rPr lang="ko-KR" altLang="en-US" sz="4400" b="0"/>
              <a:t>세미나존 </a:t>
            </a:r>
            <a:r>
              <a:rPr lang="ko-KR" altLang="en-US" sz="4400" b="0" smtClean="0"/>
              <a:t>정보</a:t>
            </a:r>
            <a:endParaRPr lang="ko-KR" altLang="en-US" sz="4400" b="0" dirty="0"/>
          </a:p>
        </p:txBody>
      </p:sp>
      <p:sp>
        <p:nvSpPr>
          <p:cNvPr id="8" name="Google Shape;164;g7c553259d1_0_81"/>
          <p:cNvSpPr/>
          <p:nvPr/>
        </p:nvSpPr>
        <p:spPr>
          <a:xfrm>
            <a:off x="4534420" y="5718862"/>
            <a:ext cx="2789963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" name="Google Shape;168;g7c553259d1_0_81"/>
          <p:cNvSpPr/>
          <p:nvPr/>
        </p:nvSpPr>
        <p:spPr>
          <a:xfrm>
            <a:off x="1271339" y="1271965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0" name="Google Shape;169;g7c553259d1_0_81"/>
          <p:cNvGraphicFramePr/>
          <p:nvPr>
            <p:extLst/>
          </p:nvPr>
        </p:nvGraphicFramePr>
        <p:xfrm>
          <a:off x="8213589" y="4016684"/>
          <a:ext cx="2869750" cy="222072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smtClean="0">
                          <a:solidFill>
                            <a:schemeClr val="dk1"/>
                          </a:solidFill>
                        </a:rPr>
                        <a:t>해당 세미나존의 정보를 보이게 함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kb_user_w_semiZoneIntro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5753" y="1472067"/>
            <a:ext cx="6106121" cy="4867275"/>
          </a:xfrm>
          <a:prstGeom prst="rect">
            <a:avLst/>
          </a:prstGeom>
        </p:spPr>
      </p:pic>
      <p:sp>
        <p:nvSpPr>
          <p:cNvPr id="12" name="Google Shape;173;g7c553259d1_0_81"/>
          <p:cNvSpPr/>
          <p:nvPr/>
        </p:nvSpPr>
        <p:spPr>
          <a:xfrm>
            <a:off x="1606549" y="1668121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/>
          </p:nvPr>
        </p:nvGraphicFramePr>
        <p:xfrm>
          <a:off x="8213589" y="2811291"/>
          <a:ext cx="2666077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666077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kb_user_w_semiZoneIntro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19086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ko-KR" altLang="en-US" sz="4400" b="0"/>
              <a:t>세미나존 후기 목록</a:t>
            </a:r>
          </a:p>
        </p:txBody>
      </p:sp>
      <p:sp>
        <p:nvSpPr>
          <p:cNvPr id="8" name="Google Shape;168;g7c553259d1_0_81"/>
          <p:cNvSpPr/>
          <p:nvPr/>
        </p:nvSpPr>
        <p:spPr>
          <a:xfrm>
            <a:off x="1337677" y="1289960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9" name="Google Shape;169;g7c553259d1_0_81"/>
          <p:cNvGraphicFramePr/>
          <p:nvPr>
            <p:extLst/>
          </p:nvPr>
        </p:nvGraphicFramePr>
        <p:xfrm>
          <a:off x="8065185" y="3382374"/>
          <a:ext cx="2869750" cy="271137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smtClean="0">
                          <a:solidFill>
                            <a:schemeClr val="dk1"/>
                          </a:solidFill>
                        </a:rPr>
                        <a:t>후기 화면 목록을 보여지게 함</a:t>
                      </a:r>
                      <a:endParaRPr lang="en-US" altLang="ko-KR" sz="1500" b="0" u="none" strike="noStrike" cap="none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smtClean="0">
                          <a:solidFill>
                            <a:schemeClr val="dk1"/>
                          </a:solidFill>
                        </a:rPr>
                        <a:t>Select</a:t>
                      </a: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박스에는 해당 세미나존 이름들이 있고 그걸 선택하게 되면 그 해당 세미나존 이름 후기 글만 보이게 함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kb_user_w_semiZoneComm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0109" y="2155160"/>
            <a:ext cx="5595342" cy="3619500"/>
          </a:xfrm>
          <a:prstGeom prst="rect">
            <a:avLst/>
          </a:prstGeom>
        </p:spPr>
      </p:pic>
      <p:graphicFrame>
        <p:nvGraphicFramePr>
          <p:cNvPr id="11" name="표 10"/>
          <p:cNvGraphicFramePr>
            <a:graphicFrameLocks noGrp="1"/>
          </p:cNvGraphicFramePr>
          <p:nvPr>
            <p:extLst/>
          </p:nvPr>
        </p:nvGraphicFramePr>
        <p:xfrm>
          <a:off x="8065185" y="2221470"/>
          <a:ext cx="2572943" cy="6248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72943"/>
              </a:tblGrid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u="none" strike="noStrike" cap="none" dirty="0" err="1" smtClean="0">
                          <a:solidFill>
                            <a:schemeClr val="dk1"/>
                          </a:solidFill>
                        </a:rPr>
                        <a:t>kb_user_w_semiZoneComm</a:t>
                      </a:r>
                      <a:endParaRPr lang="en-US" altLang="ko-KR" sz="14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77408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ko-KR" altLang="en-US" sz="4400" b="0"/>
              <a:t>세미나존 후기 </a:t>
            </a:r>
            <a:r>
              <a:rPr lang="ko-KR" altLang="en-US" sz="4400" b="0" smtClean="0"/>
              <a:t>목록 </a:t>
            </a:r>
            <a:r>
              <a:rPr lang="en-US" altLang="ko-KR" sz="4400" b="0" smtClean="0"/>
              <a:t>-</a:t>
            </a:r>
            <a:r>
              <a:rPr lang="ko-KR" altLang="en-US" sz="4400" b="0" smtClean="0"/>
              <a:t>상세내용</a:t>
            </a:r>
            <a:endParaRPr lang="ko-KR" altLang="en-US" sz="4400" b="0"/>
          </a:p>
        </p:txBody>
      </p:sp>
      <p:sp>
        <p:nvSpPr>
          <p:cNvPr id="7" name="Google Shape;168;g7c553259d1_0_81"/>
          <p:cNvSpPr/>
          <p:nvPr/>
        </p:nvSpPr>
        <p:spPr>
          <a:xfrm>
            <a:off x="1337677" y="1289960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2" name="Google Shape;169;g7c553259d1_0_81"/>
          <p:cNvGraphicFramePr/>
          <p:nvPr>
            <p:extLst/>
          </p:nvPr>
        </p:nvGraphicFramePr>
        <p:xfrm>
          <a:off x="8214412" y="3728360"/>
          <a:ext cx="2869750" cy="132854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smtClean="0">
                          <a:solidFill>
                            <a:schemeClr val="dk1"/>
                          </a:solidFill>
                        </a:rPr>
                        <a:t>해당 타이틀 내용을 보임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4277" y="2034748"/>
            <a:ext cx="6090853" cy="3708829"/>
          </a:xfrm>
          <a:prstGeom prst="rect">
            <a:avLst/>
          </a:prstGeom>
        </p:spPr>
      </p:pic>
      <p:graphicFrame>
        <p:nvGraphicFramePr>
          <p:cNvPr id="14" name="표 13"/>
          <p:cNvGraphicFramePr>
            <a:graphicFrameLocks noGrp="1"/>
          </p:cNvGraphicFramePr>
          <p:nvPr>
            <p:extLst/>
          </p:nvPr>
        </p:nvGraphicFramePr>
        <p:xfrm>
          <a:off x="8214412" y="2682817"/>
          <a:ext cx="2545426" cy="59438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4542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u="none" strike="noStrike" cap="none" dirty="0" err="1" smtClean="0">
                          <a:solidFill>
                            <a:schemeClr val="dk1"/>
                          </a:solidFill>
                        </a:rPr>
                        <a:t>kb_user_w_semiZoneCommReg</a:t>
                      </a:r>
                      <a:endParaRPr lang="en-US" altLang="ko-KR" sz="12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03902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"/>
            <a:ext cx="12192000" cy="68579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85610" y="2492896"/>
            <a:ext cx="7020780" cy="523220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2800" b="1" spc="300" dirty="0">
                <a:solidFill>
                  <a:schemeClr val="bg1"/>
                </a:solidFill>
                <a:latin typeface="Microsoft Yi Baiti" pitchFamily="66" charset="0"/>
                <a:ea typeface="KoPub돋움체 Medium" pitchFamily="18" charset="-127"/>
              </a:rPr>
              <a:t>유서희</a:t>
            </a:r>
            <a:endParaRPr lang="en-US" altLang="ko-KR" sz="2800" b="1" spc="300" dirty="0">
              <a:solidFill>
                <a:schemeClr val="bg1"/>
              </a:solidFill>
              <a:latin typeface="Microsoft Yi Baiti" pitchFamily="66" charset="0"/>
              <a:ea typeface="KoPub돋움체 Medium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68597" y="4149080"/>
            <a:ext cx="7254806" cy="261610"/>
          </a:xfrm>
          <a:prstGeom prst="rect">
            <a:avLst/>
          </a:prstGeom>
          <a:noFill/>
          <a:scene3d>
            <a:camera prst="orthographic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alpha val="77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화면 설계서</a:t>
            </a:r>
          </a:p>
        </p:txBody>
      </p:sp>
    </p:spTree>
    <p:extLst>
      <p:ext uri="{BB962C8B-B14F-4D97-AF65-F5344CB8AC3E}">
        <p14:creationId xmlns:p14="http://schemas.microsoft.com/office/powerpoint/2010/main" val="3020550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sp>
        <p:nvSpPr>
          <p:cNvPr id="36" name="직사각형 39"/>
          <p:cNvSpPr/>
          <p:nvPr/>
        </p:nvSpPr>
        <p:spPr>
          <a:xfrm>
            <a:off x="470751" y="2073818"/>
            <a:ext cx="3681119" cy="328776"/>
          </a:xfrm>
          <a:prstGeom prst="rect">
            <a:avLst/>
          </a:prstGeom>
          <a:noFill/>
          <a:ln w="12700">
            <a:noFill/>
            <a:miter/>
          </a:ln>
        </p:spPr>
        <p:txBody>
          <a:bodyPr lIns="45719" rIns="45719" anchor="ctr"/>
          <a:lstStyle/>
          <a:p>
            <a:pPr fontAlgn="t"/>
            <a:r>
              <a:rPr lang="ko-KR" altLang="en-US" b="1" dirty="0"/>
              <a:t>양천</a:t>
            </a:r>
            <a:r>
              <a:rPr lang="en-US" altLang="ko-KR" b="1" dirty="0"/>
              <a:t>.</a:t>
            </a:r>
            <a:r>
              <a:rPr lang="ko-KR" altLang="en-US" b="1" dirty="0"/>
              <a:t>강서 모임공간 그림민화랑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417201" y="2425531"/>
            <a:ext cx="378821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>
                <a:solidFill>
                  <a:schemeClr val="dk1"/>
                </a:solidFill>
              </a:rPr>
              <a:t>우리끼리만의 고즈넉한 공간을 찾는다면 이곳입니다</a:t>
            </a:r>
            <a:endParaRPr lang="ko-KR" altLang="en-US" sz="1200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410" y="3027776"/>
            <a:ext cx="4618508" cy="2416087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410" y="5649051"/>
            <a:ext cx="718504" cy="438666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410" y="6130741"/>
            <a:ext cx="3305028" cy="418948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30134" y="2826630"/>
            <a:ext cx="2422974" cy="2573937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5463086" y="5567198"/>
            <a:ext cx="2280652" cy="356333"/>
          </a:xfrm>
          <a:prstGeom prst="rect">
            <a:avLst/>
          </a:prstGeom>
          <a:solidFill>
            <a:srgbClr val="704D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ln>
                  <a:solidFill>
                    <a:schemeClr val="bg1"/>
                  </a:solidFill>
                </a:ln>
                <a:solidFill>
                  <a:srgbClr val="FFC000"/>
                </a:solidFill>
              </a:rPr>
              <a:t>바로 예약하기</a:t>
            </a:r>
            <a:endParaRPr lang="ko-KR" altLang="en-US" sz="1100" dirty="0">
              <a:ln>
                <a:solidFill>
                  <a:schemeClr val="bg1"/>
                </a:solidFill>
              </a:ln>
              <a:solidFill>
                <a:srgbClr val="FFC000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57214" y="1953186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5415137" y="2435346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3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23" name="표 13"/>
          <p:cNvGraphicFramePr/>
          <p:nvPr>
            <p:extLst/>
          </p:nvPr>
        </p:nvGraphicFramePr>
        <p:xfrm>
          <a:off x="8557506" y="2536380"/>
          <a:ext cx="3491813" cy="2212116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83316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 err="1"/>
                        <a:t>기능명</a:t>
                      </a:r>
                      <a:endParaRPr sz="1500" b="1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 dirty="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err="1" smtClean="0"/>
                        <a:t>컨텐츠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endParaRPr lang="en-US" altLang="ko-KR" sz="1000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b="0" dirty="0" smtClean="0"/>
                        <a:t>-</a:t>
                      </a:r>
                      <a:r>
                        <a:rPr lang="ko-KR" altLang="en-US" sz="1200" b="0" baseline="0" dirty="0" smtClean="0"/>
                        <a:t> 세미나를 소개하는 페이지</a:t>
                      </a:r>
                      <a:endParaRPr lang="en-US" altLang="ko-KR" sz="1200" b="0" dirty="0" smtClean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3</a:t>
                      </a:r>
                      <a:endParaRPr sz="1500" dirty="0"/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sz="1500" dirty="0" smtClean="0"/>
                        <a:t>세미나 정보</a:t>
                      </a:r>
                      <a:endParaRPr lang="en-US" altLang="ko-KR" sz="1500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 </a:t>
                      </a:r>
                      <a:r>
                        <a:rPr lang="ko-KR" altLang="en-US" sz="1200" dirty="0" smtClean="0"/>
                        <a:t>주최자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시간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카테고리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최대인원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장소 표시</a:t>
                      </a:r>
                      <a:endParaRPr lang="en-US" altLang="ko-KR" sz="1200" dirty="0" smtClean="0"/>
                    </a:p>
                    <a:p>
                      <a:pPr algn="l">
                        <a:defRPr sz="1500"/>
                      </a:pPr>
                      <a:endParaRPr sz="1200" dirty="0"/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5410" y="2675182"/>
            <a:ext cx="718504" cy="259884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650789" y="2762031"/>
            <a:ext cx="486032" cy="680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 smtClean="0">
                <a:solidFill>
                  <a:schemeClr val="tx1"/>
                </a:solidFill>
              </a:rPr>
              <a:t>블루문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84249" y="5651421"/>
            <a:ext cx="904968" cy="2744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900" b="1" smtClean="0">
                <a:solidFill>
                  <a:schemeClr val="tx1"/>
                </a:solidFill>
              </a:rPr>
              <a:t>세미나 소개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43914" y="2677198"/>
            <a:ext cx="718504" cy="259884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1377531" y="2765140"/>
            <a:ext cx="486032" cy="823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smtClean="0">
                <a:solidFill>
                  <a:schemeClr val="tx1"/>
                </a:solidFill>
              </a:rPr>
              <a:t>친목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5292201" y="2821102"/>
            <a:ext cx="904968" cy="2744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900" b="1" dirty="0" smtClean="0">
                <a:solidFill>
                  <a:schemeClr val="tx1"/>
                </a:solidFill>
              </a:rPr>
              <a:t>세미나 정보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/>
          </p:nvPr>
        </p:nvGraphicFramePr>
        <p:xfrm>
          <a:off x="5582691" y="3258843"/>
          <a:ext cx="2111450" cy="20792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187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9957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415855">
                <a:tc>
                  <a:txBody>
                    <a:bodyPr/>
                    <a:lstStyle/>
                    <a:p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주최자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김길동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1585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시간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2020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년 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월 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20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일 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13:00:00(2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시간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1585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카테고리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예술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1585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최대인원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명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1585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장소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e</a:t>
                      </a: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</a:rPr>
                        <a:t>-Zone &lt;</a:t>
                      </a:r>
                      <a:r>
                        <a:rPr lang="ko-KR" altLang="en-US" sz="800" b="0" baseline="0" dirty="0" err="1" smtClean="0">
                          <a:solidFill>
                            <a:schemeClr val="tx1"/>
                          </a:solidFill>
                        </a:rPr>
                        <a:t>블루문</a:t>
                      </a: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</a:rPr>
                        <a:t>&gt;</a:t>
                      </a:r>
                      <a:r>
                        <a:rPr lang="ko-KR" altLang="en-US" sz="800" b="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baseline="0" dirty="0" err="1" smtClean="0">
                          <a:solidFill>
                            <a:schemeClr val="tx1"/>
                          </a:solidFill>
                        </a:rPr>
                        <a:t>세미나존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16" name="그림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57510" y="2753794"/>
            <a:ext cx="666843" cy="304843"/>
          </a:xfrm>
          <a:prstGeom prst="rect">
            <a:avLst/>
          </a:prstGeom>
        </p:spPr>
      </p:pic>
      <p:graphicFrame>
        <p:nvGraphicFramePr>
          <p:cNvPr id="32" name="표 31"/>
          <p:cNvGraphicFramePr>
            <a:graphicFrameLocks noGrp="1"/>
          </p:cNvGraphicFramePr>
          <p:nvPr>
            <p:extLst/>
          </p:nvPr>
        </p:nvGraphicFramePr>
        <p:xfrm>
          <a:off x="8557506" y="1283516"/>
          <a:ext cx="3491813" cy="1036323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50512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5312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4" name="직사각형 13"/>
          <p:cNvSpPr/>
          <p:nvPr/>
        </p:nvSpPr>
        <p:spPr>
          <a:xfrm>
            <a:off x="324349" y="224186"/>
            <a:ext cx="3506089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세미나 상세 페이지 </a:t>
            </a: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- 1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74380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/>
          </p:nvPr>
        </p:nvGraphicFramePr>
        <p:xfrm>
          <a:off x="8517924" y="2379658"/>
          <a:ext cx="3491813" cy="1297716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83316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 err="1"/>
                        <a:t>기능명</a:t>
                      </a:r>
                      <a:endParaRPr sz="1500" b="1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3</a:t>
                      </a:r>
                      <a:endParaRPr sz="15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인원 선택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sz="1200" dirty="0" smtClean="0"/>
                        <a:t>+,</a:t>
                      </a:r>
                      <a:r>
                        <a:rPr lang="en-US" sz="1200" baseline="0" dirty="0" smtClean="0"/>
                        <a:t> - </a:t>
                      </a:r>
                      <a:r>
                        <a:rPr lang="ko-KR" altLang="en-US" sz="1200" baseline="0" dirty="0" smtClean="0"/>
                        <a:t>버튼을 눌러 인원을 선택하면 결제 금액 자동 조절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131601" y="1283516"/>
          <a:ext cx="8040334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4033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410" y="2096949"/>
            <a:ext cx="4676940" cy="174716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410" y="4236273"/>
            <a:ext cx="4799594" cy="1753468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05067" y="1953186"/>
            <a:ext cx="2278567" cy="4566645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5218980" y="1913110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4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/>
          </p:nvPr>
        </p:nvGraphicFramePr>
        <p:xfrm>
          <a:off x="5621566" y="2372498"/>
          <a:ext cx="2204380" cy="22159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438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221597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5630524" y="1985738"/>
            <a:ext cx="754520" cy="2553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b="1" dirty="0" smtClean="0">
                <a:solidFill>
                  <a:schemeClr val="tx1"/>
                </a:solidFill>
              </a:rPr>
              <a:t>인원선택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30524" y="5315995"/>
            <a:ext cx="2195422" cy="476316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54191" y="2561968"/>
            <a:ext cx="2171755" cy="468259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82296" y="3105883"/>
            <a:ext cx="2082920" cy="538283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53653" y="3946163"/>
            <a:ext cx="2111563" cy="160575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21671" y="4664132"/>
            <a:ext cx="2404169" cy="1882713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5679383" y="4146538"/>
            <a:ext cx="959746" cy="3542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b="1" dirty="0" smtClean="0">
                <a:solidFill>
                  <a:schemeClr val="tx1"/>
                </a:solidFill>
              </a:rPr>
              <a:t>결제 금액 </a:t>
            </a:r>
            <a:r>
              <a:rPr lang="en-US" altLang="ko-KR" sz="1100" b="1" dirty="0" smtClean="0">
                <a:solidFill>
                  <a:schemeClr val="tx1"/>
                </a:solidFill>
              </a:rPr>
              <a:t>  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6805470" y="4152184"/>
            <a:ext cx="959746" cy="3542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000" b="1" dirty="0" smtClean="0">
                <a:solidFill>
                  <a:schemeClr val="tx1"/>
                </a:solidFill>
              </a:rPr>
              <a:t>50000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원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6639129" y="4745698"/>
            <a:ext cx="1458268" cy="1055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rgbClr val="FF0000"/>
                </a:solidFill>
              </a:rPr>
              <a:t>*1</a:t>
            </a:r>
            <a:r>
              <a:rPr lang="ko-KR" altLang="en-US" sz="800" dirty="0" smtClean="0">
                <a:solidFill>
                  <a:srgbClr val="FF0000"/>
                </a:solidFill>
              </a:rPr>
              <a:t>인 금액 </a:t>
            </a:r>
            <a:r>
              <a:rPr lang="en-US" altLang="ko-KR" sz="800" dirty="0" smtClean="0">
                <a:solidFill>
                  <a:srgbClr val="FF0000"/>
                </a:solidFill>
              </a:rPr>
              <a:t>: 50,000 </a:t>
            </a:r>
            <a:r>
              <a:rPr lang="ko-KR" altLang="en-US" sz="800" dirty="0">
                <a:solidFill>
                  <a:srgbClr val="FF0000"/>
                </a:solidFill>
              </a:rPr>
              <a:t>원</a:t>
            </a:r>
          </a:p>
        </p:txBody>
      </p:sp>
      <p:graphicFrame>
        <p:nvGraphicFramePr>
          <p:cNvPr id="27" name="표 26"/>
          <p:cNvGraphicFramePr>
            <a:graphicFrameLocks noGrp="1"/>
          </p:cNvGraphicFramePr>
          <p:nvPr>
            <p:extLst/>
          </p:nvPr>
        </p:nvGraphicFramePr>
        <p:xfrm>
          <a:off x="8517924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1" name="직사각형 10"/>
          <p:cNvSpPr/>
          <p:nvPr/>
        </p:nvSpPr>
        <p:spPr>
          <a:xfrm>
            <a:off x="302649" y="253719"/>
            <a:ext cx="3506088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세미나 상세 페이지 </a:t>
            </a: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- 2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55420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943" y="2435346"/>
            <a:ext cx="4333416" cy="357522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7348" y="2435346"/>
            <a:ext cx="2599362" cy="2374905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288322" y="2022804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7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6" name="표 13"/>
          <p:cNvGraphicFramePr/>
          <p:nvPr>
            <p:extLst/>
          </p:nvPr>
        </p:nvGraphicFramePr>
        <p:xfrm>
          <a:off x="8477462" y="2396021"/>
          <a:ext cx="3491813" cy="2212116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83316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 err="1"/>
                        <a:t>기능명</a:t>
                      </a:r>
                      <a:endParaRPr sz="1500" b="1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7</a:t>
                      </a:r>
                      <a:endParaRPr sz="15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세미나</a:t>
                      </a:r>
                      <a:endParaRPr lang="en-US" altLang="ko-KR" dirty="0" smtClean="0"/>
                    </a:p>
                    <a:p>
                      <a:pPr marL="171450" indent="-171450" algn="l">
                        <a:buFontTx/>
                        <a:buChar char="-"/>
                        <a:defRPr sz="1500"/>
                      </a:pPr>
                      <a:r>
                        <a:rPr lang="ko-KR" altLang="en-US" sz="1200" baseline="0" dirty="0" smtClean="0"/>
                        <a:t>세미나에 대한 정보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8</a:t>
                      </a:r>
                      <a:endParaRPr sz="1500" dirty="0"/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sz="1500" dirty="0" smtClean="0"/>
                        <a:t>결제 예정 금액</a:t>
                      </a:r>
                      <a:endParaRPr lang="en-US" altLang="ko-KR" sz="1500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 </a:t>
                      </a:r>
                      <a:r>
                        <a:rPr lang="ko-KR" altLang="en-US" sz="1200" dirty="0" smtClean="0"/>
                        <a:t>최종 결제 금액 표시</a:t>
                      </a:r>
                    </a:p>
                    <a:p>
                      <a:pPr algn="l">
                        <a:defRPr sz="1500"/>
                      </a:pPr>
                      <a:endParaRPr sz="1200" dirty="0"/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17" name="직사각형 16"/>
          <p:cNvSpPr/>
          <p:nvPr/>
        </p:nvSpPr>
        <p:spPr>
          <a:xfrm>
            <a:off x="5219369" y="2062679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8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729946" y="2792627"/>
            <a:ext cx="2842054" cy="2363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b="1" dirty="0" smtClean="0">
                <a:solidFill>
                  <a:schemeClr val="tx1"/>
                </a:solidFill>
              </a:rPr>
              <a:t>IT </a:t>
            </a:r>
            <a:r>
              <a:rPr lang="ko-KR" altLang="en-US" sz="1100" b="1" dirty="0" smtClean="0">
                <a:solidFill>
                  <a:schemeClr val="tx1"/>
                </a:solidFill>
              </a:rPr>
              <a:t>최신 </a:t>
            </a:r>
            <a:r>
              <a:rPr lang="ko-KR" altLang="en-US" sz="1100" b="1" dirty="0" err="1" smtClean="0">
                <a:solidFill>
                  <a:schemeClr val="tx1"/>
                </a:solidFill>
              </a:rPr>
              <a:t>트렌드</a:t>
            </a:r>
            <a:r>
              <a:rPr lang="ko-KR" altLang="en-US" sz="1100" b="1" dirty="0" smtClean="0">
                <a:solidFill>
                  <a:schemeClr val="tx1"/>
                </a:solidFill>
              </a:rPr>
              <a:t> 공유 세미나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729946" y="3169805"/>
            <a:ext cx="3079552" cy="4329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 smtClean="0">
                <a:solidFill>
                  <a:schemeClr val="tx1"/>
                </a:solidFill>
              </a:rPr>
              <a:t>IT </a:t>
            </a:r>
            <a:r>
              <a:rPr lang="ko-KR" altLang="en-US" sz="800" dirty="0" smtClean="0">
                <a:solidFill>
                  <a:schemeClr val="tx1"/>
                </a:solidFill>
              </a:rPr>
              <a:t>최신 </a:t>
            </a:r>
            <a:r>
              <a:rPr lang="ko-KR" altLang="en-US" sz="800" dirty="0" err="1" smtClean="0">
                <a:solidFill>
                  <a:schemeClr val="tx1"/>
                </a:solidFill>
              </a:rPr>
              <a:t>트렌드</a:t>
            </a:r>
            <a:r>
              <a:rPr lang="ko-KR" altLang="en-US" sz="800" dirty="0" smtClean="0">
                <a:solidFill>
                  <a:schemeClr val="tx1"/>
                </a:solidFill>
              </a:rPr>
              <a:t> 공유 세미나는 </a:t>
            </a:r>
            <a:r>
              <a:rPr lang="en-US" altLang="ko-KR" sz="800" dirty="0" smtClean="0">
                <a:solidFill>
                  <a:schemeClr val="tx1"/>
                </a:solidFill>
              </a:rPr>
              <a:t>IT </a:t>
            </a:r>
            <a:r>
              <a:rPr lang="ko-KR" altLang="en-US" sz="800" dirty="0" smtClean="0">
                <a:solidFill>
                  <a:schemeClr val="tx1"/>
                </a:solidFill>
              </a:rPr>
              <a:t>정보를 공유합니다</a:t>
            </a:r>
            <a:r>
              <a:rPr lang="en-US" altLang="ko-KR" sz="800" dirty="0" smtClean="0">
                <a:solidFill>
                  <a:schemeClr val="tx1"/>
                </a:solidFill>
              </a:rPr>
              <a:t>. </a:t>
            </a:r>
            <a:r>
              <a:rPr lang="ko-KR" altLang="en-US" sz="800" dirty="0" smtClean="0">
                <a:solidFill>
                  <a:schemeClr val="tx1"/>
                </a:solidFill>
              </a:rPr>
              <a:t>주로 노트북</a:t>
            </a:r>
            <a:r>
              <a:rPr lang="en-US" altLang="ko-KR" sz="800" dirty="0" smtClean="0">
                <a:solidFill>
                  <a:schemeClr val="tx1"/>
                </a:solidFill>
              </a:rPr>
              <a:t>, </a:t>
            </a:r>
            <a:r>
              <a:rPr lang="ko-KR" altLang="en-US" sz="800" dirty="0" smtClean="0">
                <a:solidFill>
                  <a:schemeClr val="tx1"/>
                </a:solidFill>
              </a:rPr>
              <a:t>데스크톱</a:t>
            </a:r>
            <a:r>
              <a:rPr lang="en-US" altLang="ko-KR" sz="800" dirty="0" smtClean="0">
                <a:solidFill>
                  <a:schemeClr val="tx1"/>
                </a:solidFill>
              </a:rPr>
              <a:t>, </a:t>
            </a:r>
            <a:r>
              <a:rPr lang="ko-KR" altLang="en-US" sz="800" dirty="0" smtClean="0">
                <a:solidFill>
                  <a:schemeClr val="tx1"/>
                </a:solidFill>
              </a:rPr>
              <a:t>휴대폰에 대해 토론하고 친목을 도모합니다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3446" y="4434801"/>
            <a:ext cx="3885591" cy="1064103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862739" y="4333353"/>
            <a:ext cx="3883823" cy="16143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r>
              <a:rPr lang="en-US" altLang="ko-KR" sz="700" dirty="0" smtClean="0">
                <a:solidFill>
                  <a:schemeClr val="tx1"/>
                </a:solidFill>
              </a:rPr>
              <a:t>IT </a:t>
            </a:r>
            <a:r>
              <a:rPr lang="ko-KR" altLang="en-US" sz="700" dirty="0" smtClean="0">
                <a:solidFill>
                  <a:schemeClr val="tx1"/>
                </a:solidFill>
              </a:rPr>
              <a:t>최신 </a:t>
            </a:r>
            <a:r>
              <a:rPr lang="ko-KR" altLang="en-US" sz="700" dirty="0" err="1" smtClean="0">
                <a:solidFill>
                  <a:schemeClr val="tx1"/>
                </a:solidFill>
              </a:rPr>
              <a:t>트렌드</a:t>
            </a:r>
            <a:r>
              <a:rPr lang="ko-KR" altLang="en-US" sz="700" dirty="0" smtClean="0">
                <a:solidFill>
                  <a:schemeClr val="tx1"/>
                </a:solidFill>
              </a:rPr>
              <a:t> 공유 세미나는 </a:t>
            </a:r>
            <a:r>
              <a:rPr lang="en-US" altLang="ko-KR" sz="700" dirty="0" smtClean="0">
                <a:solidFill>
                  <a:schemeClr val="tx1"/>
                </a:solidFill>
              </a:rPr>
              <a:t>IT </a:t>
            </a:r>
            <a:r>
              <a:rPr lang="ko-KR" altLang="en-US" sz="700" dirty="0" smtClean="0">
                <a:solidFill>
                  <a:schemeClr val="tx1"/>
                </a:solidFill>
              </a:rPr>
              <a:t>정보를 공유합니다</a:t>
            </a:r>
            <a:r>
              <a:rPr lang="en-US" altLang="ko-KR" sz="700" dirty="0" smtClean="0">
                <a:solidFill>
                  <a:schemeClr val="tx1"/>
                </a:solidFill>
              </a:rPr>
              <a:t>. </a:t>
            </a:r>
            <a:r>
              <a:rPr lang="ko-KR" altLang="en-US" sz="700" dirty="0" smtClean="0">
                <a:solidFill>
                  <a:schemeClr val="tx1"/>
                </a:solidFill>
              </a:rPr>
              <a:t>주로 노트북</a:t>
            </a:r>
            <a:r>
              <a:rPr lang="en-US" altLang="ko-KR" sz="700" dirty="0" smtClean="0">
                <a:solidFill>
                  <a:schemeClr val="tx1"/>
                </a:solidFill>
              </a:rPr>
              <a:t>, </a:t>
            </a:r>
            <a:r>
              <a:rPr lang="ko-KR" altLang="en-US" sz="700" dirty="0" smtClean="0">
                <a:solidFill>
                  <a:schemeClr val="tx1"/>
                </a:solidFill>
              </a:rPr>
              <a:t>데스크톱</a:t>
            </a:r>
            <a:r>
              <a:rPr lang="en-US" altLang="ko-KR" sz="700" dirty="0" smtClean="0">
                <a:solidFill>
                  <a:schemeClr val="tx1"/>
                </a:solidFill>
              </a:rPr>
              <a:t>, </a:t>
            </a:r>
            <a:r>
              <a:rPr lang="ko-KR" altLang="en-US" sz="700" dirty="0" smtClean="0">
                <a:solidFill>
                  <a:schemeClr val="tx1"/>
                </a:solidFill>
              </a:rPr>
              <a:t>휴대폰에 대해 토론하고 친목을 도모합니다 </a:t>
            </a:r>
            <a:r>
              <a:rPr lang="en-US" altLang="ko-KR" sz="700" dirty="0">
                <a:solidFill>
                  <a:schemeClr val="tx1"/>
                </a:solidFill>
              </a:rPr>
              <a:t>IT </a:t>
            </a:r>
            <a:r>
              <a:rPr lang="ko-KR" altLang="en-US" sz="700" dirty="0">
                <a:solidFill>
                  <a:schemeClr val="tx1"/>
                </a:solidFill>
              </a:rPr>
              <a:t>최신 </a:t>
            </a:r>
            <a:r>
              <a:rPr lang="ko-KR" altLang="en-US" sz="700" dirty="0" err="1">
                <a:solidFill>
                  <a:schemeClr val="tx1"/>
                </a:solidFill>
              </a:rPr>
              <a:t>트렌드</a:t>
            </a:r>
            <a:r>
              <a:rPr lang="ko-KR" altLang="en-US" sz="700" dirty="0">
                <a:solidFill>
                  <a:schemeClr val="tx1"/>
                </a:solidFill>
              </a:rPr>
              <a:t> 공유 세미나는 </a:t>
            </a:r>
            <a:r>
              <a:rPr lang="en-US" altLang="ko-KR" sz="700" dirty="0">
                <a:solidFill>
                  <a:schemeClr val="tx1"/>
                </a:solidFill>
              </a:rPr>
              <a:t>IT </a:t>
            </a:r>
            <a:r>
              <a:rPr lang="ko-KR" altLang="en-US" sz="700" dirty="0">
                <a:solidFill>
                  <a:schemeClr val="tx1"/>
                </a:solidFill>
              </a:rPr>
              <a:t>정보를 공유합니다</a:t>
            </a:r>
            <a:r>
              <a:rPr lang="en-US" altLang="ko-KR" sz="700" dirty="0">
                <a:solidFill>
                  <a:schemeClr val="tx1"/>
                </a:solidFill>
              </a:rPr>
              <a:t>. </a:t>
            </a:r>
            <a:r>
              <a:rPr lang="ko-KR" altLang="en-US" sz="700" dirty="0">
                <a:solidFill>
                  <a:schemeClr val="tx1"/>
                </a:solidFill>
              </a:rPr>
              <a:t>주로 노트북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데스크톱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휴대폰에 대해 토론하고 친목을 </a:t>
            </a:r>
            <a:r>
              <a:rPr lang="ko-KR" altLang="en-US" sz="700" dirty="0" smtClean="0">
                <a:solidFill>
                  <a:schemeClr val="tx1"/>
                </a:solidFill>
              </a:rPr>
              <a:t>도모합니다</a:t>
            </a:r>
            <a:r>
              <a:rPr lang="en-US" altLang="ko-KR" sz="700" dirty="0">
                <a:solidFill>
                  <a:schemeClr val="tx1"/>
                </a:solidFill>
              </a:rPr>
              <a:t>IT </a:t>
            </a:r>
            <a:r>
              <a:rPr lang="ko-KR" altLang="en-US" sz="700" dirty="0">
                <a:solidFill>
                  <a:schemeClr val="tx1"/>
                </a:solidFill>
              </a:rPr>
              <a:t>최신 </a:t>
            </a:r>
            <a:r>
              <a:rPr lang="ko-KR" altLang="en-US" sz="700" dirty="0" err="1">
                <a:solidFill>
                  <a:schemeClr val="tx1"/>
                </a:solidFill>
              </a:rPr>
              <a:t>트렌드</a:t>
            </a:r>
            <a:r>
              <a:rPr lang="ko-KR" altLang="en-US" sz="700" dirty="0">
                <a:solidFill>
                  <a:schemeClr val="tx1"/>
                </a:solidFill>
              </a:rPr>
              <a:t> 공유 세미나는 </a:t>
            </a:r>
            <a:r>
              <a:rPr lang="en-US" altLang="ko-KR" sz="700" dirty="0">
                <a:solidFill>
                  <a:schemeClr val="tx1"/>
                </a:solidFill>
              </a:rPr>
              <a:t>IT </a:t>
            </a:r>
            <a:r>
              <a:rPr lang="ko-KR" altLang="en-US" sz="700" dirty="0">
                <a:solidFill>
                  <a:schemeClr val="tx1"/>
                </a:solidFill>
              </a:rPr>
              <a:t>정보를 공유합니다</a:t>
            </a:r>
            <a:r>
              <a:rPr lang="en-US" altLang="ko-KR" sz="700" dirty="0">
                <a:solidFill>
                  <a:schemeClr val="tx1"/>
                </a:solidFill>
              </a:rPr>
              <a:t>. </a:t>
            </a:r>
            <a:r>
              <a:rPr lang="ko-KR" altLang="en-US" sz="700" dirty="0">
                <a:solidFill>
                  <a:schemeClr val="tx1"/>
                </a:solidFill>
              </a:rPr>
              <a:t>주로 노트북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데스크톱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휴대폰에 대해 토론하고 친목을 </a:t>
            </a:r>
            <a:r>
              <a:rPr lang="ko-KR" altLang="en-US" sz="700" dirty="0" smtClean="0">
                <a:solidFill>
                  <a:schemeClr val="tx1"/>
                </a:solidFill>
              </a:rPr>
              <a:t>도모합니다</a:t>
            </a:r>
            <a:r>
              <a:rPr lang="en-US" altLang="ko-KR" sz="700" dirty="0" smtClean="0">
                <a:solidFill>
                  <a:schemeClr val="tx1"/>
                </a:solidFill>
              </a:rPr>
              <a:t>IT </a:t>
            </a:r>
            <a:r>
              <a:rPr lang="ko-KR" altLang="en-US" sz="700" dirty="0">
                <a:solidFill>
                  <a:schemeClr val="tx1"/>
                </a:solidFill>
              </a:rPr>
              <a:t>최신 </a:t>
            </a:r>
            <a:r>
              <a:rPr lang="ko-KR" altLang="en-US" sz="700" dirty="0" err="1">
                <a:solidFill>
                  <a:schemeClr val="tx1"/>
                </a:solidFill>
              </a:rPr>
              <a:t>트렌드</a:t>
            </a:r>
            <a:r>
              <a:rPr lang="ko-KR" altLang="en-US" sz="700" dirty="0">
                <a:solidFill>
                  <a:schemeClr val="tx1"/>
                </a:solidFill>
              </a:rPr>
              <a:t> 공유 세미나는 </a:t>
            </a:r>
            <a:r>
              <a:rPr lang="en-US" altLang="ko-KR" sz="700" dirty="0">
                <a:solidFill>
                  <a:schemeClr val="tx1"/>
                </a:solidFill>
              </a:rPr>
              <a:t>IT </a:t>
            </a:r>
            <a:r>
              <a:rPr lang="ko-KR" altLang="en-US" sz="700" dirty="0">
                <a:solidFill>
                  <a:schemeClr val="tx1"/>
                </a:solidFill>
              </a:rPr>
              <a:t>정보를 공유합니다</a:t>
            </a:r>
            <a:r>
              <a:rPr lang="en-US" altLang="ko-KR" sz="700" dirty="0">
                <a:solidFill>
                  <a:schemeClr val="tx1"/>
                </a:solidFill>
              </a:rPr>
              <a:t>. </a:t>
            </a:r>
            <a:r>
              <a:rPr lang="ko-KR" altLang="en-US" sz="700" dirty="0">
                <a:solidFill>
                  <a:schemeClr val="tx1"/>
                </a:solidFill>
              </a:rPr>
              <a:t>주로 노트북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데스크톱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휴대폰에 대해 토론하고 친목을 </a:t>
            </a:r>
            <a:r>
              <a:rPr lang="ko-KR" altLang="en-US" sz="700" dirty="0" smtClean="0">
                <a:solidFill>
                  <a:schemeClr val="tx1"/>
                </a:solidFill>
              </a:rPr>
              <a:t>도모합니다</a:t>
            </a:r>
            <a:r>
              <a:rPr lang="en-US" altLang="ko-KR" sz="700" dirty="0" smtClean="0">
                <a:solidFill>
                  <a:schemeClr val="tx1"/>
                </a:solidFill>
              </a:rPr>
              <a:t>IT </a:t>
            </a:r>
            <a:r>
              <a:rPr lang="ko-KR" altLang="en-US" sz="700" dirty="0">
                <a:solidFill>
                  <a:schemeClr val="tx1"/>
                </a:solidFill>
              </a:rPr>
              <a:t>최신 </a:t>
            </a:r>
            <a:r>
              <a:rPr lang="ko-KR" altLang="en-US" sz="700" dirty="0" err="1">
                <a:solidFill>
                  <a:schemeClr val="tx1"/>
                </a:solidFill>
              </a:rPr>
              <a:t>트렌드</a:t>
            </a:r>
            <a:r>
              <a:rPr lang="ko-KR" altLang="en-US" sz="700" dirty="0">
                <a:solidFill>
                  <a:schemeClr val="tx1"/>
                </a:solidFill>
              </a:rPr>
              <a:t> 공유 세미나는 </a:t>
            </a:r>
            <a:r>
              <a:rPr lang="en-US" altLang="ko-KR" sz="700" dirty="0">
                <a:solidFill>
                  <a:schemeClr val="tx1"/>
                </a:solidFill>
              </a:rPr>
              <a:t>IT </a:t>
            </a:r>
            <a:r>
              <a:rPr lang="ko-KR" altLang="en-US" sz="700" dirty="0">
                <a:solidFill>
                  <a:schemeClr val="tx1"/>
                </a:solidFill>
              </a:rPr>
              <a:t>정보를 공유합니다</a:t>
            </a:r>
            <a:r>
              <a:rPr lang="en-US" altLang="ko-KR" sz="700" dirty="0">
                <a:solidFill>
                  <a:schemeClr val="tx1"/>
                </a:solidFill>
              </a:rPr>
              <a:t>. </a:t>
            </a:r>
            <a:r>
              <a:rPr lang="ko-KR" altLang="en-US" sz="700" dirty="0">
                <a:solidFill>
                  <a:schemeClr val="tx1"/>
                </a:solidFill>
              </a:rPr>
              <a:t>주로 노트북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데스크톱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휴대폰에 대해 토론하고 친목을 </a:t>
            </a:r>
            <a:r>
              <a:rPr lang="ko-KR" altLang="en-US" sz="700" dirty="0" smtClean="0">
                <a:solidFill>
                  <a:schemeClr val="tx1"/>
                </a:solidFill>
              </a:rPr>
              <a:t>도모합니다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764692" y="1952368"/>
            <a:ext cx="944345" cy="2965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 smtClean="0">
                <a:solidFill>
                  <a:schemeClr val="tx1"/>
                </a:solidFill>
              </a:rPr>
              <a:t>신청하기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510743" y="2415339"/>
            <a:ext cx="944345" cy="1897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 smtClean="0">
                <a:solidFill>
                  <a:schemeClr val="tx1"/>
                </a:solidFill>
              </a:rPr>
              <a:t>신청 세미나</a:t>
            </a:r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5491217" y="2865728"/>
            <a:ext cx="513217" cy="1443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 smtClean="0">
                <a:solidFill>
                  <a:schemeClr val="bg1">
                    <a:lumMod val="50000"/>
                  </a:schemeClr>
                </a:solidFill>
              </a:rPr>
              <a:t>날짜</a:t>
            </a:r>
            <a:endParaRPr lang="ko-KR" altLang="en-US" sz="7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5491217" y="3232736"/>
            <a:ext cx="513217" cy="1443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smtClean="0">
                <a:solidFill>
                  <a:schemeClr val="bg1">
                    <a:lumMod val="50000"/>
                  </a:schemeClr>
                </a:solidFill>
              </a:rPr>
              <a:t>시간</a:t>
            </a:r>
            <a:endParaRPr lang="ko-KR" altLang="en-US" sz="7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5430134" y="3608533"/>
            <a:ext cx="574300" cy="1215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 smtClean="0">
                <a:solidFill>
                  <a:schemeClr val="bg1">
                    <a:lumMod val="50000"/>
                  </a:schemeClr>
                </a:solidFill>
              </a:rPr>
              <a:t>신청인원</a:t>
            </a:r>
            <a:endParaRPr lang="ko-KR" altLang="en-US" sz="7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14873" y="4436591"/>
            <a:ext cx="383016" cy="141857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45811" y="4434801"/>
            <a:ext cx="501868" cy="190101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00089" y="4412255"/>
            <a:ext cx="276264" cy="190527"/>
          </a:xfrm>
          <a:prstGeom prst="rect">
            <a:avLst/>
          </a:prstGeom>
        </p:spPr>
      </p:pic>
      <p:sp>
        <p:nvSpPr>
          <p:cNvPr id="28" name="직사각형 27"/>
          <p:cNvSpPr/>
          <p:nvPr/>
        </p:nvSpPr>
        <p:spPr>
          <a:xfrm>
            <a:off x="3764692" y="2032966"/>
            <a:ext cx="1013254" cy="156518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b="1" smtClean="0">
                <a:solidFill>
                  <a:schemeClr val="tx1"/>
                </a:solidFill>
              </a:rPr>
              <a:t>바로 예약하기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graphicFrame>
        <p:nvGraphicFramePr>
          <p:cNvPr id="30" name="표 29"/>
          <p:cNvGraphicFramePr>
            <a:graphicFrameLocks noGrp="1"/>
          </p:cNvGraphicFramePr>
          <p:nvPr>
            <p:extLst/>
          </p:nvPr>
        </p:nvGraphicFramePr>
        <p:xfrm>
          <a:off x="8477462" y="1299879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sh_user_w_semiPay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118344" y="230547"/>
            <a:ext cx="3506088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세미나 결제 페이지 </a:t>
            </a: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- 1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07775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/>
          </p:nvPr>
        </p:nvGraphicFramePr>
        <p:xfrm>
          <a:off x="8509686" y="2405366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신청 완료 페이지</a:t>
                      </a:r>
                      <a:endParaRPr lang="en-US" altLang="ko-KR" dirty="0" smtClean="0"/>
                    </a:p>
                    <a:p>
                      <a:pPr marL="171450" indent="-171450" algn="l">
                        <a:buFontTx/>
                        <a:buChar char="-"/>
                        <a:defRPr sz="1500"/>
                      </a:pPr>
                      <a:r>
                        <a:rPr lang="ko-KR" altLang="en-US" sz="1200" dirty="0" smtClean="0"/>
                        <a:t>무통장 입금 은행</a:t>
                      </a:r>
                      <a:r>
                        <a:rPr lang="en-US" altLang="ko-KR" sz="1200" dirty="0" smtClean="0"/>
                        <a:t>/</a:t>
                      </a:r>
                      <a:r>
                        <a:rPr lang="ko-KR" altLang="en-US" sz="1200" dirty="0" smtClean="0"/>
                        <a:t>계좌번호 안내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graphicFrame>
        <p:nvGraphicFramePr>
          <p:cNvPr id="15" name="표 14"/>
          <p:cNvGraphicFramePr>
            <a:graphicFrameLocks noGrp="1"/>
          </p:cNvGraphicFramePr>
          <p:nvPr>
            <p:extLst/>
          </p:nvPr>
        </p:nvGraphicFramePr>
        <p:xfrm>
          <a:off x="1369438" y="2409132"/>
          <a:ext cx="5556421" cy="33651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5642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365156">
                <a:tc>
                  <a:txBody>
                    <a:bodyPr/>
                    <a:lstStyle/>
                    <a:p>
                      <a:pPr algn="ctr" latinLnBrk="1"/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신청이 완료 되었습니다</a:t>
                      </a:r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신청 확정을 위해서는 아래의 계좌번호로 무통장입금이 필요합니다</a:t>
                      </a:r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>
            <p:extLst/>
          </p:nvPr>
        </p:nvGraphicFramePr>
        <p:xfrm>
          <a:off x="1972199" y="4154288"/>
          <a:ext cx="4101044" cy="609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476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9628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609599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</a:rPr>
                        <a:t>우리은행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</a:rPr>
                        <a:t>123-1234-12345-12-123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9" name="직사각형 18"/>
          <p:cNvSpPr/>
          <p:nvPr/>
        </p:nvSpPr>
        <p:spPr>
          <a:xfrm>
            <a:off x="3447796" y="5191357"/>
            <a:ext cx="1399703" cy="356333"/>
          </a:xfrm>
          <a:prstGeom prst="rect">
            <a:avLst/>
          </a:prstGeom>
          <a:solidFill>
            <a:srgbClr val="704D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ln>
                  <a:solidFill>
                    <a:schemeClr val="bg1"/>
                  </a:solidFill>
                </a:ln>
                <a:solidFill>
                  <a:srgbClr val="FFC000"/>
                </a:solidFill>
              </a:rPr>
              <a:t>홈으로</a:t>
            </a:r>
            <a:endParaRPr lang="ko-KR" altLang="en-US" sz="1100" dirty="0">
              <a:ln>
                <a:solidFill>
                  <a:schemeClr val="bg1"/>
                </a:solidFill>
              </a:ln>
              <a:solidFill>
                <a:srgbClr val="FFC000"/>
              </a:solidFill>
            </a:endParaRPr>
          </a:p>
        </p:txBody>
      </p:sp>
      <p:graphicFrame>
        <p:nvGraphicFramePr>
          <p:cNvPr id="17" name="표 16"/>
          <p:cNvGraphicFramePr>
            <a:graphicFrameLocks noGrp="1"/>
          </p:cNvGraphicFramePr>
          <p:nvPr>
            <p:extLst/>
          </p:nvPr>
        </p:nvGraphicFramePr>
        <p:xfrm>
          <a:off x="8509686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sh_user_w_semiPay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18091" y="273115"/>
            <a:ext cx="3506088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세미나 결제 페이지 </a:t>
            </a: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- 5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15521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/>
          </p:nvPr>
        </p:nvGraphicFramePr>
        <p:xfrm>
          <a:off x="8583827" y="2399191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세미나 참가 예약 및 결제 관리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</a:t>
                      </a:r>
                      <a:r>
                        <a:rPr lang="ko-KR" altLang="en-US" sz="1200" baseline="0" dirty="0" smtClean="0"/>
                        <a:t> </a:t>
                      </a:r>
                      <a:r>
                        <a:rPr lang="ko-KR" altLang="en-US" sz="1200" baseline="0" dirty="0" err="1" smtClean="0"/>
                        <a:t>세미나명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해당 세미나 상세 페이지로 이동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예약자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예약자 리스트 확인 가능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주최자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주최자 회원정보 팝업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2265398" y="2009063"/>
            <a:ext cx="230383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 smtClean="0"/>
              <a:t>세미나 </a:t>
            </a:r>
            <a:r>
              <a:rPr lang="ko-KR" altLang="en-US" sz="1200" b="1" dirty="0"/>
              <a:t>참가 예약 </a:t>
            </a:r>
            <a:r>
              <a:rPr lang="ko-KR" altLang="en-US" sz="1200" b="1" dirty="0" smtClean="0"/>
              <a:t>및 </a:t>
            </a:r>
            <a:r>
              <a:rPr lang="ko-KR" altLang="en-US" sz="1200" b="1" dirty="0"/>
              <a:t>결제 관리</a:t>
            </a: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/>
          </p:nvPr>
        </p:nvGraphicFramePr>
        <p:xfrm>
          <a:off x="2265398" y="2616413"/>
          <a:ext cx="5222791" cy="31828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85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0064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2722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4025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79907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683741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err="1" smtClean="0">
                          <a:solidFill>
                            <a:schemeClr val="tx1"/>
                          </a:solidFill>
                        </a:rPr>
                        <a:t>세미나명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예약자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세미나 일시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진행상태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주최자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15/30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2020-05-22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결제취소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dsdfas152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유튜브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크리에이터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마케팅 새로운 방법을 공개합니다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!!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10/20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2020-05-02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asdsad53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대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돈관리하기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딱 좋은 시기인데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5/40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2020-03-22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세미나종료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6/45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결제취소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유튜브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크리에이터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마케팅 새로운 방법을 공개합니다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!!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7/50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2/30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2020-03-12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세미나종료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474645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대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돈관리하기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딱 좋은 시기인데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50/50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23" name="직사각형 22"/>
          <p:cNvSpPr/>
          <p:nvPr/>
        </p:nvSpPr>
        <p:spPr>
          <a:xfrm>
            <a:off x="2333786" y="2767650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2333786" y="3143308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2333786" y="3523922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2333786" y="3954574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2333786" y="4700187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2333786" y="4342041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2333786" y="5079413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2333786" y="5484741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839" y="1289959"/>
            <a:ext cx="1475158" cy="5341499"/>
          </a:xfrm>
          <a:prstGeom prst="rect">
            <a:avLst/>
          </a:prstGeom>
        </p:spPr>
      </p:pic>
      <p:sp>
        <p:nvSpPr>
          <p:cNvPr id="31" name="직사각형 30"/>
          <p:cNvSpPr/>
          <p:nvPr/>
        </p:nvSpPr>
        <p:spPr>
          <a:xfrm>
            <a:off x="1919409" y="1780787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8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32" name="표 31"/>
          <p:cNvGraphicFramePr>
            <a:graphicFrameLocks noGrp="1"/>
          </p:cNvGraphicFramePr>
          <p:nvPr>
            <p:extLst/>
          </p:nvPr>
        </p:nvGraphicFramePr>
        <p:xfrm>
          <a:off x="2207732" y="2350216"/>
          <a:ext cx="420137" cy="2201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013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2201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삭제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7649" y="5972398"/>
            <a:ext cx="1448002" cy="314369"/>
          </a:xfrm>
          <a:prstGeom prst="rect">
            <a:avLst/>
          </a:prstGeom>
        </p:spPr>
      </p:pic>
      <p:graphicFrame>
        <p:nvGraphicFramePr>
          <p:cNvPr id="22" name="표 21"/>
          <p:cNvGraphicFramePr>
            <a:graphicFrameLocks noGrp="1"/>
          </p:cNvGraphicFramePr>
          <p:nvPr>
            <p:extLst/>
          </p:nvPr>
        </p:nvGraphicFramePr>
        <p:xfrm>
          <a:off x="8583827" y="1277341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sh_admin_semiBook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131601" y="273112"/>
            <a:ext cx="2653291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 sz="1500">
                <a:solidFill>
                  <a:srgbClr val="0070C0"/>
                </a:solidFill>
              </a:defRPr>
            </a:pP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세미나 예약 관리</a:t>
            </a:r>
            <a:endParaRPr lang="en-US" altLang="ko-KR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40828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/>
          </p:nvPr>
        </p:nvGraphicFramePr>
        <p:xfrm>
          <a:off x="8509686" y="2399191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세미나 참가 예약 및 결제 관리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</a:t>
                      </a:r>
                      <a:r>
                        <a:rPr lang="ko-KR" altLang="en-US" sz="1200" baseline="0" dirty="0" smtClean="0"/>
                        <a:t> </a:t>
                      </a:r>
                      <a:r>
                        <a:rPr lang="ko-KR" altLang="en-US" sz="1200" baseline="0" dirty="0" err="1" smtClean="0"/>
                        <a:t>세미나명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해당 세미나 상세 페이지로 이동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예약자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예약자 리스트 확인 가능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주최자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주최자 회원정보 팝업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2265398" y="2009063"/>
            <a:ext cx="230383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 smtClean="0"/>
              <a:t>세미나 </a:t>
            </a:r>
            <a:r>
              <a:rPr lang="ko-KR" altLang="en-US" sz="1200" b="1" dirty="0"/>
              <a:t>참가 예약 </a:t>
            </a:r>
            <a:r>
              <a:rPr lang="ko-KR" altLang="en-US" sz="1200" b="1" dirty="0" smtClean="0"/>
              <a:t>및 </a:t>
            </a:r>
            <a:r>
              <a:rPr lang="ko-KR" altLang="en-US" sz="1200" b="1" dirty="0"/>
              <a:t>결제 관리</a:t>
            </a: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/>
          </p:nvPr>
        </p:nvGraphicFramePr>
        <p:xfrm>
          <a:off x="2265398" y="2616413"/>
          <a:ext cx="5222791" cy="31828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85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0064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2722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4025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79907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683741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err="1" smtClean="0">
                          <a:solidFill>
                            <a:schemeClr val="tx1"/>
                          </a:solidFill>
                        </a:rPr>
                        <a:t>세미나명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예약자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세미나 일시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진행상태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주최자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15/30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2020-05-22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결제취소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dsdfas152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유튜브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크리에이터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마케팅 새로운 방법을 공개합니다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!!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10/20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2020-05-02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asdsad53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대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돈관리하기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딱 좋은 시기인데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5/40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2020-03-22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세미나종료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6/45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결제취소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유튜브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크리에이터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마케팅 새로운 방법을 공개합니다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!!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7/50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2/30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2020-03-12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세미나종료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474645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대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돈관리하기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딱 좋은 시기인데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50/50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23" name="직사각형 22"/>
          <p:cNvSpPr/>
          <p:nvPr/>
        </p:nvSpPr>
        <p:spPr>
          <a:xfrm>
            <a:off x="2333786" y="2767650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2333786" y="3143308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2333786" y="3523922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2333786" y="3954574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2333786" y="4700187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2333786" y="4342041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2333786" y="5079413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2333786" y="5484741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839" y="1289959"/>
            <a:ext cx="1475158" cy="5341499"/>
          </a:xfrm>
          <a:prstGeom prst="rect">
            <a:avLst/>
          </a:prstGeom>
        </p:spPr>
      </p:pic>
      <p:sp>
        <p:nvSpPr>
          <p:cNvPr id="31" name="직사각형 30"/>
          <p:cNvSpPr/>
          <p:nvPr/>
        </p:nvSpPr>
        <p:spPr>
          <a:xfrm>
            <a:off x="1919409" y="1780787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8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9" name="표 18"/>
          <p:cNvGraphicFramePr>
            <a:graphicFrameLocks noGrp="1"/>
          </p:cNvGraphicFramePr>
          <p:nvPr>
            <p:extLst/>
          </p:nvPr>
        </p:nvGraphicFramePr>
        <p:xfrm>
          <a:off x="139839" y="1289958"/>
          <a:ext cx="8032096" cy="533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3340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808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0" name="표 19"/>
          <p:cNvGraphicFramePr>
            <a:graphicFrameLocks noGrp="1"/>
          </p:cNvGraphicFramePr>
          <p:nvPr>
            <p:extLst/>
          </p:nvPr>
        </p:nvGraphicFramePr>
        <p:xfrm>
          <a:off x="2773659" y="1953186"/>
          <a:ext cx="3118021" cy="41674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1802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4167446">
                <a:tc>
                  <a:txBody>
                    <a:bodyPr/>
                    <a:lstStyle/>
                    <a:p>
                      <a:pPr latinLnBrk="1"/>
                      <a:endParaRPr lang="en-US" altLang="ko-KR" sz="15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5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500" dirty="0" smtClean="0">
                          <a:solidFill>
                            <a:schemeClr val="tx1"/>
                          </a:solidFill>
                        </a:rPr>
                        <a:t>주최자 </a:t>
                      </a:r>
                      <a:r>
                        <a:rPr lang="en-US" altLang="ko-KR" sz="1500" dirty="0" err="1" smtClean="0">
                          <a:solidFill>
                            <a:schemeClr val="tx1"/>
                          </a:solidFill>
                        </a:rPr>
                        <a:t>sadasd</a:t>
                      </a:r>
                      <a:r>
                        <a:rPr lang="ko-KR" altLang="en-US" sz="1500" baseline="0" dirty="0" smtClean="0">
                          <a:solidFill>
                            <a:schemeClr val="tx1"/>
                          </a:solidFill>
                        </a:rPr>
                        <a:t>님 회원정보</a:t>
                      </a:r>
                      <a:endParaRPr lang="ko-KR" alt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>
            <p:extLst/>
          </p:nvPr>
        </p:nvGraphicFramePr>
        <p:xfrm>
          <a:off x="3322094" y="3005167"/>
          <a:ext cx="2021150" cy="25883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387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25727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868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예약자명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err="1" smtClean="0">
                          <a:solidFill>
                            <a:schemeClr val="tx1"/>
                          </a:solidFill>
                        </a:rPr>
                        <a:t>예약일시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이름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김길동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아이디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adfasdf5452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주소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서울 강남구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이메일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adsfasdf@gmail.com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326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닉네임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동길김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2127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휴대폰번호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010-1234-5678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5543178" y="2009063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 smtClean="0"/>
              <a:t>X</a:t>
            </a:r>
            <a:endParaRPr lang="ko-KR" altLang="en-US" dirty="0"/>
          </a:p>
        </p:txBody>
      </p:sp>
      <p:graphicFrame>
        <p:nvGraphicFramePr>
          <p:cNvPr id="35" name="표 34"/>
          <p:cNvGraphicFramePr>
            <a:graphicFrameLocks noGrp="1"/>
          </p:cNvGraphicFramePr>
          <p:nvPr>
            <p:extLst/>
          </p:nvPr>
        </p:nvGraphicFramePr>
        <p:xfrm>
          <a:off x="8509686" y="1277341"/>
          <a:ext cx="2441795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441795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sh_admin_semiBook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201410" y="226705"/>
            <a:ext cx="4131259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 sz="1500">
                <a:solidFill>
                  <a:srgbClr val="0070C0"/>
                </a:solidFill>
              </a:defRPr>
            </a:pP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세미나 예약 관리 </a:t>
            </a: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– modal3</a:t>
            </a:r>
          </a:p>
        </p:txBody>
      </p:sp>
    </p:spTree>
    <p:extLst>
      <p:ext uri="{BB962C8B-B14F-4D97-AF65-F5344CB8AC3E}">
        <p14:creationId xmlns:p14="http://schemas.microsoft.com/office/powerpoint/2010/main" val="826469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5393923" y="2852936"/>
            <a:ext cx="5033717" cy="2145310"/>
          </a:xfrm>
        </p:spPr>
        <p:txBody>
          <a:bodyPr/>
          <a:lstStyle/>
          <a:p>
            <a:r>
              <a:rPr lang="ko-KR" altLang="en-US" b="1" dirty="0" smtClean="0"/>
              <a:t>주제 선정 이</a:t>
            </a:r>
            <a:r>
              <a:rPr lang="ko-KR" altLang="en-US" b="1" dirty="0"/>
              <a:t>유</a:t>
            </a:r>
          </a:p>
        </p:txBody>
      </p:sp>
      <p:sp>
        <p:nvSpPr>
          <p:cNvPr id="31" name="제목 1"/>
          <p:cNvSpPr txBox="1">
            <a:spLocks/>
          </p:cNvSpPr>
          <p:nvPr/>
        </p:nvSpPr>
        <p:spPr>
          <a:xfrm>
            <a:off x="7110113" y="4201323"/>
            <a:ext cx="4056452" cy="79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sz="2500" dirty="0"/>
              <a:t>지식공유 플랫폼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1036121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"/>
            <a:ext cx="12192000" cy="68579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85610" y="2492896"/>
            <a:ext cx="7020780" cy="523220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2800" b="1" spc="300" dirty="0">
                <a:solidFill>
                  <a:schemeClr val="bg1"/>
                </a:solidFill>
                <a:latin typeface="Microsoft Yi Baiti" pitchFamily="66" charset="0"/>
                <a:ea typeface="KoPub돋움체 Medium" pitchFamily="18" charset="-127"/>
              </a:rPr>
              <a:t>이형준</a:t>
            </a:r>
            <a:endParaRPr lang="en-US" altLang="ko-KR" sz="2800" b="1" spc="300" dirty="0">
              <a:solidFill>
                <a:schemeClr val="bg1"/>
              </a:solidFill>
              <a:latin typeface="Microsoft Yi Baiti" pitchFamily="66" charset="0"/>
              <a:ea typeface="KoPub돋움체 Medium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68597" y="4149080"/>
            <a:ext cx="7254806" cy="261610"/>
          </a:xfrm>
          <a:prstGeom prst="rect">
            <a:avLst/>
          </a:prstGeom>
          <a:noFill/>
          <a:scene3d>
            <a:camera prst="orthographic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alpha val="77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화면 설계서</a:t>
            </a:r>
          </a:p>
        </p:txBody>
      </p:sp>
    </p:spTree>
    <p:extLst>
      <p:ext uri="{BB962C8B-B14F-4D97-AF65-F5344CB8AC3E}">
        <p14:creationId xmlns:p14="http://schemas.microsoft.com/office/powerpoint/2010/main" val="1581671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1810381150"/>
              </p:ext>
            </p:extLst>
          </p:nvPr>
        </p:nvGraphicFramePr>
        <p:xfrm>
          <a:off x="8851848" y="2792794"/>
          <a:ext cx="2952330" cy="290695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세미나를 등록하기 위한 정보를 입력하는 페이지로 먼저 공간을 선택하여 공간에 대한 시간정보를 불러온다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시간은 최소 </a:t>
                      </a:r>
                      <a:r>
                        <a:rPr lang="en-US" altLang="ko-KR" sz="1300" b="0" u="none" strike="noStrike" cap="none" dirty="0" smtClean="0"/>
                        <a:t>2</a:t>
                      </a:r>
                      <a:r>
                        <a:rPr lang="ko-KR" altLang="en-US" sz="1300" b="0" u="none" strike="noStrike" cap="none" dirty="0" smtClean="0"/>
                        <a:t>시간으로 </a:t>
                      </a:r>
                      <a:r>
                        <a:rPr lang="en-US" altLang="ko-KR" sz="1300" b="0" u="none" strike="noStrike" cap="none" dirty="0" smtClean="0"/>
                        <a:t>1</a:t>
                      </a:r>
                      <a:r>
                        <a:rPr lang="ko-KR" altLang="en-US" sz="1300" b="0" u="none" strike="noStrike" cap="none" dirty="0" smtClean="0"/>
                        <a:t>시간 단위로 선택한다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가능시간범위</a:t>
                      </a:r>
                      <a:r>
                        <a:rPr lang="en-US" altLang="ko-KR" sz="1300" b="0" u="none" strike="noStrike" cap="none" dirty="0" smtClean="0"/>
                        <a:t>(09~22</a:t>
                      </a:r>
                      <a:r>
                        <a:rPr lang="ko-KR" altLang="en-US" sz="1300" b="0" u="none" strike="noStrike" cap="none" dirty="0" smtClean="0"/>
                        <a:t>시</a:t>
                      </a:r>
                      <a:r>
                        <a:rPr lang="en-US" altLang="ko-KR" sz="1300" b="0" u="none" strike="noStrike" cap="none" dirty="0" smtClean="0"/>
                        <a:t>)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등록하기 버튼을 눌러서 등록 확인 페이지로 이동하고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해당 페이지에서 예약 완료를 위한 계좌 번호를 발급받는다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467832" y="1237124"/>
            <a:ext cx="8059479" cy="55186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477925" y="2200962"/>
            <a:ext cx="10207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 smtClean="0"/>
              <a:t>세미나명</a:t>
            </a:r>
            <a:endParaRPr lang="ko-KR" altLang="en-US" sz="1400" dirty="0"/>
          </a:p>
        </p:txBody>
      </p:sp>
      <p:sp>
        <p:nvSpPr>
          <p:cNvPr id="3" name="직사각형 2"/>
          <p:cNvSpPr/>
          <p:nvPr/>
        </p:nvSpPr>
        <p:spPr>
          <a:xfrm>
            <a:off x="2392325" y="2200961"/>
            <a:ext cx="3976577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679943" y="2615632"/>
            <a:ext cx="6166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부제</a:t>
            </a:r>
            <a:endParaRPr lang="ko-KR" altLang="en-US" sz="1400" dirty="0"/>
          </a:p>
        </p:txBody>
      </p:sp>
      <p:sp>
        <p:nvSpPr>
          <p:cNvPr id="10" name="직사각형 9"/>
          <p:cNvSpPr/>
          <p:nvPr/>
        </p:nvSpPr>
        <p:spPr>
          <a:xfrm>
            <a:off x="2392325" y="2625695"/>
            <a:ext cx="3976577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893111" y="3019644"/>
            <a:ext cx="935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시</a:t>
            </a:r>
            <a:r>
              <a:rPr lang="ko-KR" altLang="en-US" sz="1400" dirty="0"/>
              <a:t>간</a:t>
            </a:r>
            <a:r>
              <a:rPr lang="ko-KR" altLang="en-US" sz="1400" dirty="0" smtClean="0"/>
              <a:t>선택</a:t>
            </a:r>
            <a:endParaRPr lang="ko-KR" altLang="en-US" sz="1400" dirty="0"/>
          </a:p>
        </p:txBody>
      </p:sp>
      <p:sp>
        <p:nvSpPr>
          <p:cNvPr id="19" name="TextBox 18"/>
          <p:cNvSpPr txBox="1"/>
          <p:nvPr/>
        </p:nvSpPr>
        <p:spPr>
          <a:xfrm>
            <a:off x="1414128" y="1584213"/>
            <a:ext cx="935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공간선</a:t>
            </a:r>
            <a:r>
              <a:rPr lang="ko-KR" altLang="en-US" sz="1400"/>
              <a:t>택</a:t>
            </a:r>
            <a:endParaRPr lang="ko-KR" altLang="en-US" sz="1400" dirty="0"/>
          </a:p>
        </p:txBody>
      </p:sp>
      <p:sp>
        <p:nvSpPr>
          <p:cNvPr id="20" name="직사각형 19"/>
          <p:cNvSpPr/>
          <p:nvPr/>
        </p:nvSpPr>
        <p:spPr>
          <a:xfrm>
            <a:off x="2392325" y="1584211"/>
            <a:ext cx="871870" cy="382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zone1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264195" y="1584211"/>
            <a:ext cx="871870" cy="382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zone2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4136065" y="1584211"/>
            <a:ext cx="871870" cy="382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zone3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5007935" y="1584211"/>
            <a:ext cx="871870" cy="382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zone4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871308" y="3019644"/>
            <a:ext cx="414670" cy="307777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9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2288106" y="3019644"/>
            <a:ext cx="423174" cy="307777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10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2711280" y="3019644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11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3136582" y="3019644"/>
            <a:ext cx="41467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12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3553380" y="3019644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13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3976554" y="3019644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14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4399728" y="3019644"/>
            <a:ext cx="41467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15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4816526" y="3019644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16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5239700" y="3019644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17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5665002" y="3019644"/>
            <a:ext cx="41467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18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6081800" y="3019644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19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6504974" y="3019644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20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6928148" y="3019644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21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818694" y="3580667"/>
            <a:ext cx="935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카테고리선</a:t>
            </a:r>
            <a:r>
              <a:rPr lang="ko-KR" altLang="en-US" sz="1400"/>
              <a:t>택</a:t>
            </a:r>
            <a:endParaRPr lang="ko-KR" altLang="en-US" sz="1400" dirty="0"/>
          </a:p>
        </p:txBody>
      </p:sp>
      <p:sp>
        <p:nvSpPr>
          <p:cNvPr id="60" name="직사각형 59"/>
          <p:cNvSpPr/>
          <p:nvPr/>
        </p:nvSpPr>
        <p:spPr>
          <a:xfrm>
            <a:off x="2074390" y="3504605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IT</a:t>
            </a:r>
            <a:r>
              <a:rPr lang="ko-KR" altLang="en-US" sz="1400" dirty="0" smtClean="0">
                <a:solidFill>
                  <a:schemeClr val="tx1"/>
                </a:solidFill>
              </a:rPr>
              <a:t>기술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3136582" y="3504605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스포츠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4198774" y="3504605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건강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2074390" y="3905543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음식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3136582" y="3905543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음</a:t>
            </a:r>
            <a:r>
              <a:rPr lang="ko-KR" altLang="en-US" sz="1400" dirty="0">
                <a:solidFill>
                  <a:schemeClr val="tx1"/>
                </a:solidFill>
              </a:rPr>
              <a:t>악</a:t>
            </a:r>
          </a:p>
        </p:txBody>
      </p:sp>
      <p:sp>
        <p:nvSpPr>
          <p:cNvPr id="74" name="직사각형 73"/>
          <p:cNvSpPr/>
          <p:nvPr/>
        </p:nvSpPr>
        <p:spPr>
          <a:xfrm>
            <a:off x="4198774" y="3905543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가</a:t>
            </a:r>
            <a:r>
              <a:rPr lang="ko-KR" altLang="en-US" sz="1400" dirty="0">
                <a:solidFill>
                  <a:schemeClr val="tx1"/>
                </a:solidFill>
              </a:rPr>
              <a:t>족</a:t>
            </a:r>
          </a:p>
        </p:txBody>
      </p:sp>
      <p:sp>
        <p:nvSpPr>
          <p:cNvPr id="75" name="직사각형 74"/>
          <p:cNvSpPr/>
          <p:nvPr/>
        </p:nvSpPr>
        <p:spPr>
          <a:xfrm>
            <a:off x="2074390" y="4299445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언어문화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3136582" y="4299445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영상제작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7" name="직사각형 76"/>
          <p:cNvSpPr/>
          <p:nvPr/>
        </p:nvSpPr>
        <p:spPr>
          <a:xfrm>
            <a:off x="4198774" y="4299445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기</a:t>
            </a:r>
            <a:r>
              <a:rPr lang="ko-KR" altLang="en-US" sz="1400" dirty="0">
                <a:solidFill>
                  <a:schemeClr val="tx1"/>
                </a:solidFill>
              </a:rPr>
              <a:t>타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893111" y="4856672"/>
            <a:ext cx="7868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세미나 소개</a:t>
            </a:r>
            <a:endParaRPr lang="ko-KR" altLang="en-US" sz="1400" dirty="0"/>
          </a:p>
        </p:txBody>
      </p:sp>
      <p:sp>
        <p:nvSpPr>
          <p:cNvPr id="79" name="직사각형 78"/>
          <p:cNvSpPr/>
          <p:nvPr/>
        </p:nvSpPr>
        <p:spPr>
          <a:xfrm>
            <a:off x="1881961" y="4818111"/>
            <a:ext cx="5469361" cy="7959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3670467" y="6272752"/>
            <a:ext cx="1233376" cy="39340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등록하기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664510" y="5712596"/>
            <a:ext cx="13928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최대 인원수</a:t>
            </a:r>
            <a:endParaRPr lang="ko-KR" altLang="en-US" sz="1400" dirty="0"/>
          </a:p>
        </p:txBody>
      </p:sp>
      <p:sp>
        <p:nvSpPr>
          <p:cNvPr id="82" name="직사각형 81"/>
          <p:cNvSpPr/>
          <p:nvPr/>
        </p:nvSpPr>
        <p:spPr>
          <a:xfrm>
            <a:off x="1988288" y="5730433"/>
            <a:ext cx="530542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2240810" y="1445256"/>
            <a:ext cx="217967" cy="25490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84" name="TextBox 83"/>
          <p:cNvSpPr txBox="1"/>
          <p:nvPr/>
        </p:nvSpPr>
        <p:spPr>
          <a:xfrm>
            <a:off x="3236798" y="5712596"/>
            <a:ext cx="13928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참가비 설정</a:t>
            </a:r>
            <a:endParaRPr lang="ko-KR" altLang="en-US" sz="1400" dirty="0"/>
          </a:p>
        </p:txBody>
      </p:sp>
      <p:sp>
        <p:nvSpPr>
          <p:cNvPr id="85" name="직사각형 84"/>
          <p:cNvSpPr/>
          <p:nvPr/>
        </p:nvSpPr>
        <p:spPr>
          <a:xfrm>
            <a:off x="4497571" y="5730433"/>
            <a:ext cx="1677318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/>
          <p:cNvSpPr/>
          <p:nvPr/>
        </p:nvSpPr>
        <p:spPr>
          <a:xfrm>
            <a:off x="1700320" y="2840417"/>
            <a:ext cx="217967" cy="25490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55" name="직사각형 54"/>
          <p:cNvSpPr/>
          <p:nvPr/>
        </p:nvSpPr>
        <p:spPr>
          <a:xfrm>
            <a:off x="3561483" y="6145300"/>
            <a:ext cx="217967" cy="25490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  <p:graphicFrame>
        <p:nvGraphicFramePr>
          <p:cNvPr id="57" name="표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5889008"/>
              </p:ext>
            </p:extLst>
          </p:nvPr>
        </p:nvGraphicFramePr>
        <p:xfrm>
          <a:off x="9181159" y="1655424"/>
          <a:ext cx="2272876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7287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hj_user_w_semiReg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58" name="TextBox 57"/>
          <p:cNvSpPr txBox="1"/>
          <p:nvPr/>
        </p:nvSpPr>
        <p:spPr>
          <a:xfrm>
            <a:off x="380466" y="160866"/>
            <a:ext cx="64550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ko-KR" altLang="en-US" sz="3200" dirty="0" smtClean="0">
                <a:solidFill>
                  <a:schemeClr val="bg1"/>
                </a:solidFill>
              </a:rPr>
              <a:t>세미나등록</a:t>
            </a:r>
            <a:r>
              <a:rPr lang="ko-KR" altLang="en-US" dirty="0" smtClean="0">
                <a:solidFill>
                  <a:schemeClr val="bg1"/>
                </a:solidFill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</a:rPr>
              <a:t>– </a:t>
            </a:r>
            <a:r>
              <a:rPr lang="ko-KR" altLang="en-US" dirty="0" smtClean="0">
                <a:solidFill>
                  <a:schemeClr val="bg1"/>
                </a:solidFill>
              </a:rPr>
              <a:t>등록 폼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5521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4167028117"/>
              </p:ext>
            </p:extLst>
          </p:nvPr>
        </p:nvGraphicFramePr>
        <p:xfrm>
          <a:off x="8911115" y="3224312"/>
          <a:ext cx="2952330" cy="8077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등록완료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예약을 위한 계좌번호 발급 확인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467832" y="1237124"/>
            <a:ext cx="8059479" cy="53877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TextBox 80"/>
          <p:cNvSpPr txBox="1"/>
          <p:nvPr/>
        </p:nvSpPr>
        <p:spPr>
          <a:xfrm>
            <a:off x="1497880" y="2375789"/>
            <a:ext cx="599938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/>
              <a:t>세미나 등록이 완료되었습니다</a:t>
            </a:r>
            <a:r>
              <a:rPr lang="en-US" altLang="ko-KR" sz="2000" dirty="0" smtClean="0"/>
              <a:t>!</a:t>
            </a:r>
          </a:p>
          <a:p>
            <a:pPr algn="ctr"/>
            <a:r>
              <a:rPr lang="ko-KR" altLang="en-US" sz="2000" dirty="0" smtClean="0"/>
              <a:t>등록된 내용으로 예약을 진행하기 위해서 아래의 계좌번호로 입금이 필요합니다</a:t>
            </a:r>
            <a:r>
              <a:rPr lang="en-US" altLang="ko-KR" sz="2000" dirty="0" smtClean="0"/>
              <a:t>.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4601000" y="5142156"/>
            <a:ext cx="2022437" cy="6239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마이페이지</a:t>
            </a:r>
            <a:endParaRPr lang="ko-KR" altLang="en-US" dirty="0"/>
          </a:p>
        </p:txBody>
      </p:sp>
      <p:sp>
        <p:nvSpPr>
          <p:cNvPr id="46" name="직사각형 45"/>
          <p:cNvSpPr/>
          <p:nvPr/>
        </p:nvSpPr>
        <p:spPr>
          <a:xfrm>
            <a:off x="2199582" y="5142156"/>
            <a:ext cx="2022437" cy="6239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메인화</a:t>
            </a:r>
            <a:r>
              <a:rPr lang="ko-KR" altLang="en-US"/>
              <a:t>면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1344706" y="3539266"/>
            <a:ext cx="1866094" cy="84985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우리은행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3207527" y="3539266"/>
            <a:ext cx="4451918" cy="8498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123456789-1235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1703517"/>
              </p:ext>
            </p:extLst>
          </p:nvPr>
        </p:nvGraphicFramePr>
        <p:xfrm>
          <a:off x="9138826" y="1761039"/>
          <a:ext cx="2536708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36708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hj_user_w_semiReg_Done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1" name="직사각형 10"/>
          <p:cNvSpPr/>
          <p:nvPr/>
        </p:nvSpPr>
        <p:spPr>
          <a:xfrm>
            <a:off x="3561483" y="6145300"/>
            <a:ext cx="217967" cy="25490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4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380466" y="160866"/>
            <a:ext cx="64550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ko-KR" altLang="en-US" sz="3200" dirty="0" smtClean="0">
                <a:solidFill>
                  <a:schemeClr val="bg1"/>
                </a:solidFill>
              </a:rPr>
              <a:t>세미나 등록</a:t>
            </a:r>
            <a:r>
              <a:rPr lang="ko-KR" altLang="en-US" dirty="0" smtClean="0">
                <a:solidFill>
                  <a:schemeClr val="bg1"/>
                </a:solidFill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</a:rPr>
              <a:t>– </a:t>
            </a:r>
            <a:r>
              <a:rPr lang="ko-KR" altLang="en-US" dirty="0" smtClean="0">
                <a:solidFill>
                  <a:schemeClr val="bg1"/>
                </a:solidFill>
              </a:rPr>
              <a:t>완료 페이지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3848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449629086"/>
              </p:ext>
            </p:extLst>
          </p:nvPr>
        </p:nvGraphicFramePr>
        <p:xfrm>
          <a:off x="8809515" y="2395382"/>
          <a:ext cx="2952330" cy="413357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 row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100" b="0" u="none" strike="noStrike" cap="none" dirty="0" smtClean="0"/>
                        <a:t>프로필 관리를 위한 메뉴로 클릭 시 </a:t>
                      </a:r>
                      <a:r>
                        <a:rPr lang="ko-KR" altLang="en-US" sz="1100" b="0" u="none" strike="noStrike" cap="none" dirty="0" err="1" smtClean="0"/>
                        <a:t>팝업창</a:t>
                      </a:r>
                      <a:r>
                        <a:rPr lang="ko-KR" altLang="en-US" sz="1100" b="0" u="none" strike="noStrike" cap="none" dirty="0" smtClean="0"/>
                        <a:t> 생성</a:t>
                      </a:r>
                      <a:endParaRPr lang="en-US" altLang="ko-KR" sz="11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100" b="0" u="none" strike="noStrike" cap="none" dirty="0" smtClean="0"/>
                        <a:t>세미나 예약 리스트를 확인할 수 있는 페이지로 이동하며</a:t>
                      </a:r>
                      <a:r>
                        <a:rPr lang="en-US" altLang="ko-KR" sz="1100" b="0" u="none" strike="noStrike" cap="none" dirty="0" smtClean="0"/>
                        <a:t>, </a:t>
                      </a:r>
                      <a:r>
                        <a:rPr lang="ko-KR" altLang="en-US" sz="1100" b="0" u="none" strike="noStrike" cap="none" dirty="0" smtClean="0"/>
                        <a:t>호스트를 위한 장소선택</a:t>
                      </a:r>
                      <a:r>
                        <a:rPr lang="en-US" altLang="ko-KR" sz="1100" b="0" u="none" strike="noStrike" cap="none" dirty="0" smtClean="0"/>
                        <a:t>, </a:t>
                      </a:r>
                      <a:r>
                        <a:rPr lang="ko-KR" altLang="en-US" sz="1100" b="0" u="none" strike="noStrike" cap="none" dirty="0" smtClean="0"/>
                        <a:t>시간</a:t>
                      </a:r>
                      <a:r>
                        <a:rPr lang="en-US" altLang="ko-KR" sz="1100" b="0" u="none" strike="noStrike" cap="none" dirty="0" smtClean="0"/>
                        <a:t>, </a:t>
                      </a:r>
                      <a:r>
                        <a:rPr lang="ko-KR" altLang="en-US" sz="1100" b="0" u="none" strike="noStrike" cap="none" dirty="0" smtClean="0"/>
                        <a:t>세미나 이름을 확인할 수 있다</a:t>
                      </a:r>
                      <a:r>
                        <a:rPr lang="en-US" altLang="ko-KR" sz="1100" b="0" u="none" strike="noStrike" cap="none" dirty="0" smtClean="0"/>
                        <a:t>.</a:t>
                      </a:r>
                      <a:endParaRPr lang="en-US" altLang="ko-KR" sz="11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100" b="0" u="none" strike="noStrike" cap="none" dirty="0" err="1" smtClean="0"/>
                        <a:t>밋업</a:t>
                      </a:r>
                      <a:r>
                        <a:rPr lang="ko-KR" altLang="en-US" sz="1100" b="0" u="none" strike="noStrike" cap="none" dirty="0" smtClean="0"/>
                        <a:t> 예약 리스트를 확인할 수 있는 페이지로 이동하며</a:t>
                      </a:r>
                      <a:r>
                        <a:rPr lang="en-US" altLang="ko-KR" sz="1100" b="0" u="none" strike="noStrike" cap="none" dirty="0" smtClean="0"/>
                        <a:t>, </a:t>
                      </a:r>
                      <a:r>
                        <a:rPr lang="ko-KR" altLang="en-US" sz="1100" b="0" u="none" strike="noStrike" cap="none" dirty="0" err="1" smtClean="0"/>
                        <a:t>밋업에</a:t>
                      </a:r>
                      <a:r>
                        <a:rPr lang="ko-KR" altLang="en-US" sz="1100" b="0" u="none" strike="noStrike" cap="none" dirty="0" smtClean="0"/>
                        <a:t> 대한 장소</a:t>
                      </a:r>
                      <a:r>
                        <a:rPr lang="en-US" altLang="ko-KR" sz="1100" b="0" u="none" strike="noStrike" cap="none" dirty="0" smtClean="0"/>
                        <a:t>, </a:t>
                      </a:r>
                      <a:r>
                        <a:rPr lang="ko-KR" altLang="en-US" sz="1100" b="0" u="none" strike="noStrike" cap="none" dirty="0" smtClean="0"/>
                        <a:t>시간</a:t>
                      </a:r>
                      <a:r>
                        <a:rPr lang="en-US" altLang="ko-KR" sz="1100" b="0" u="none" strike="noStrike" cap="none" dirty="0" smtClean="0"/>
                        <a:t>,</a:t>
                      </a:r>
                      <a:r>
                        <a:rPr lang="en-US" altLang="ko-KR" sz="1100" b="0" u="none" strike="noStrike" cap="none" baseline="0" dirty="0" smtClean="0"/>
                        <a:t> </a:t>
                      </a:r>
                      <a:r>
                        <a:rPr lang="ko-KR" altLang="en-US" sz="1100" b="0" u="none" strike="noStrike" cap="none" baseline="0" dirty="0" smtClean="0"/>
                        <a:t>이름 등을 확인할 </a:t>
                      </a:r>
                      <a:r>
                        <a:rPr lang="ko-KR" altLang="en-US" sz="1100" b="0" u="none" strike="noStrike" cap="none" baseline="0" dirty="0" err="1" smtClean="0"/>
                        <a:t>수있다</a:t>
                      </a:r>
                      <a:r>
                        <a:rPr lang="en-US" altLang="ko-KR" sz="1100" b="0" u="none" strike="noStrike" cap="none" baseline="0" dirty="0" smtClean="0"/>
                        <a:t>.</a:t>
                      </a:r>
                      <a:endParaRPr lang="en-US" altLang="ko-KR" sz="11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100" b="0" u="none" strike="noStrike" cap="none" dirty="0" smtClean="0"/>
                        <a:t>문의</a:t>
                      </a:r>
                      <a:r>
                        <a:rPr lang="ko-KR" altLang="en-US" sz="1100" b="0" u="none" strike="noStrike" cap="none" baseline="0" dirty="0" smtClean="0"/>
                        <a:t> 사항 리스트를 확인할 수 있는 페이지로 이동하며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smtClean="0"/>
                        <a:t>문의 사항은 서비스에 대한 </a:t>
                      </a:r>
                      <a:r>
                        <a:rPr lang="en-US" altLang="ko-KR" sz="1100" b="0" u="none" strike="noStrike" cap="none" baseline="0" dirty="0" err="1" smtClean="0"/>
                        <a:t>QnA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smtClean="0"/>
                        <a:t>장소에 대한 </a:t>
                      </a:r>
                      <a:r>
                        <a:rPr lang="en-US" altLang="ko-KR" sz="1100" b="0" u="none" strike="noStrike" cap="none" baseline="0" dirty="0" err="1" smtClean="0"/>
                        <a:t>QnA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smtClean="0"/>
                        <a:t>세미나에 관한 </a:t>
                      </a:r>
                      <a:r>
                        <a:rPr lang="en-US" altLang="ko-KR" sz="1100" b="0" u="none" strike="noStrike" cap="none" baseline="0" dirty="0" err="1" smtClean="0"/>
                        <a:t>QnA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err="1" smtClean="0"/>
                        <a:t>밋업에</a:t>
                      </a:r>
                      <a:r>
                        <a:rPr lang="ko-KR" altLang="en-US" sz="1100" b="0" u="none" strike="noStrike" cap="none" baseline="0" dirty="0" smtClean="0"/>
                        <a:t> 관한 </a:t>
                      </a:r>
                      <a:r>
                        <a:rPr lang="en-US" altLang="ko-KR" sz="1100" b="0" u="none" strike="noStrike" cap="none" baseline="0" dirty="0" err="1" smtClean="0"/>
                        <a:t>QnA</a:t>
                      </a:r>
                      <a:r>
                        <a:rPr lang="ko-KR" altLang="en-US" sz="1100" b="0" u="none" strike="noStrike" cap="none" baseline="0" dirty="0" smtClean="0"/>
                        <a:t>로 이루어져 있다</a:t>
                      </a:r>
                      <a:r>
                        <a:rPr lang="en-US" altLang="ko-KR" sz="1100" b="0" u="none" strike="noStrike" cap="none" baseline="0" dirty="0" smtClean="0"/>
                        <a:t>.</a:t>
                      </a:r>
                      <a:endParaRPr lang="en-US" altLang="ko-KR" sz="11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100" b="0" u="none" strike="noStrike" cap="none" dirty="0" smtClean="0"/>
                        <a:t>이용후기를 관리하는 페이지로 이동하며</a:t>
                      </a:r>
                      <a:r>
                        <a:rPr lang="en-US" altLang="ko-KR" sz="1100" b="0" u="none" strike="noStrike" cap="none" dirty="0" smtClean="0"/>
                        <a:t>, </a:t>
                      </a:r>
                      <a:r>
                        <a:rPr lang="ko-KR" altLang="en-US" sz="1100" b="0" u="none" strike="noStrike" cap="none" dirty="0" smtClean="0"/>
                        <a:t>이용후기는 </a:t>
                      </a:r>
                      <a:r>
                        <a:rPr lang="ko-KR" altLang="en-US" sz="1100" b="0" u="none" strike="noStrike" cap="none" dirty="0" err="1" smtClean="0"/>
                        <a:t>세미나존</a:t>
                      </a:r>
                      <a:r>
                        <a:rPr lang="en-US" altLang="ko-KR" sz="1100" b="0" u="none" strike="noStrike" cap="none" dirty="0" smtClean="0"/>
                        <a:t>,</a:t>
                      </a:r>
                      <a:r>
                        <a:rPr lang="en-US" altLang="ko-KR" sz="1100" b="0" u="none" strike="noStrike" cap="none" baseline="0" dirty="0" smtClean="0"/>
                        <a:t> </a:t>
                      </a:r>
                      <a:r>
                        <a:rPr lang="ko-KR" altLang="en-US" sz="1100" b="0" u="none" strike="noStrike" cap="none" baseline="0" dirty="0" smtClean="0"/>
                        <a:t>세미나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err="1" smtClean="0"/>
                        <a:t>밋업에</a:t>
                      </a:r>
                      <a:r>
                        <a:rPr lang="ko-KR" altLang="en-US" sz="1100" b="0" u="none" strike="noStrike" cap="none" baseline="0" dirty="0" smtClean="0"/>
                        <a:t> 관한 후기로 총 </a:t>
                      </a:r>
                      <a:r>
                        <a:rPr lang="en-US" altLang="ko-KR" sz="1100" b="0" u="none" strike="noStrike" cap="none" baseline="0" dirty="0" smtClean="0"/>
                        <a:t>3</a:t>
                      </a:r>
                      <a:r>
                        <a:rPr lang="ko-KR" altLang="en-US" sz="1100" b="0" u="none" strike="noStrike" cap="none" baseline="0" dirty="0" smtClean="0"/>
                        <a:t>가지 종류가 </a:t>
                      </a:r>
                      <a:r>
                        <a:rPr lang="ko-KR" altLang="en-US" sz="1100" b="0" u="none" strike="noStrike" cap="none" baseline="0" dirty="0" err="1" smtClean="0"/>
                        <a:t>존재하낟</a:t>
                      </a:r>
                      <a:r>
                        <a:rPr lang="en-US" altLang="ko-KR" sz="1100" b="0" u="none" strike="noStrike" cap="none" baseline="0" dirty="0" smtClean="0"/>
                        <a:t>.</a:t>
                      </a:r>
                      <a:endParaRPr lang="en-US" altLang="ko-KR" sz="11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1290918" y="1484555"/>
            <a:ext cx="5948978" cy="49377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2506533" y="2259105"/>
            <a:ext cx="1032734" cy="101121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프로필이미</a:t>
            </a:r>
            <a:r>
              <a:rPr lang="ko-KR" altLang="en-US" sz="1200" dirty="0">
                <a:solidFill>
                  <a:schemeClr val="tx1"/>
                </a:solidFill>
              </a:rPr>
              <a:t>지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732904" y="2395382"/>
            <a:ext cx="234516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아이디</a:t>
            </a:r>
            <a:endParaRPr lang="en-US" altLang="ko-KR" sz="1400" dirty="0" smtClean="0"/>
          </a:p>
          <a:p>
            <a:endParaRPr lang="en-US" altLang="ko-KR" sz="1400" dirty="0" smtClean="0"/>
          </a:p>
          <a:p>
            <a:r>
              <a:rPr lang="ko-KR" altLang="en-US" sz="1400" u="sng" dirty="0" smtClean="0"/>
              <a:t>프로필 관리</a:t>
            </a:r>
            <a:endParaRPr lang="en-US" altLang="ko-KR" sz="1400" u="sng" dirty="0" smtClean="0"/>
          </a:p>
        </p:txBody>
      </p:sp>
      <p:sp>
        <p:nvSpPr>
          <p:cNvPr id="10" name="직사각형 9"/>
          <p:cNvSpPr/>
          <p:nvPr/>
        </p:nvSpPr>
        <p:spPr>
          <a:xfrm>
            <a:off x="1635162" y="4034118"/>
            <a:ext cx="957431" cy="7637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세미나</a:t>
            </a:r>
            <a:r>
              <a:rPr lang="en-US" altLang="ko-KR" sz="1100" dirty="0">
                <a:solidFill>
                  <a:schemeClr val="tx1"/>
                </a:solidFill>
              </a:rPr>
              <a:t> </a:t>
            </a:r>
            <a:r>
              <a:rPr lang="ko-KR" altLang="en-US" sz="1100" dirty="0" smtClean="0">
                <a:solidFill>
                  <a:schemeClr val="tx1"/>
                </a:solidFill>
              </a:rPr>
              <a:t>예약 리스트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872292" y="4034118"/>
            <a:ext cx="957431" cy="7637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 smtClean="0">
                <a:solidFill>
                  <a:schemeClr val="tx1"/>
                </a:solidFill>
              </a:rPr>
              <a:t>밋업</a:t>
            </a:r>
            <a:r>
              <a:rPr lang="ko-KR" altLang="en-US" sz="1200" dirty="0" smtClean="0">
                <a:solidFill>
                  <a:schemeClr val="tx1"/>
                </a:solidFill>
              </a:rPr>
              <a:t> 예약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리스트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4238513" y="4034117"/>
            <a:ext cx="957431" cy="7637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문의 사항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관</a:t>
            </a:r>
            <a:r>
              <a:rPr lang="ko-KR" altLang="en-US" sz="1200" dirty="0">
                <a:solidFill>
                  <a:schemeClr val="tx1"/>
                </a:solidFill>
              </a:rPr>
              <a:t>리</a:t>
            </a:r>
          </a:p>
        </p:txBody>
      </p:sp>
      <p:sp>
        <p:nvSpPr>
          <p:cNvPr id="35" name="직사각형 34"/>
          <p:cNvSpPr/>
          <p:nvPr/>
        </p:nvSpPr>
        <p:spPr>
          <a:xfrm>
            <a:off x="5599355" y="4034118"/>
            <a:ext cx="957431" cy="7637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이용후기 관리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4851699" y="2678654"/>
            <a:ext cx="301214" cy="33348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9641144"/>
              </p:ext>
            </p:extLst>
          </p:nvPr>
        </p:nvGraphicFramePr>
        <p:xfrm>
          <a:off x="8986426" y="1484555"/>
          <a:ext cx="2536708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36708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380466" y="160866"/>
            <a:ext cx="64550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ko-KR" altLang="en-US" sz="3200" dirty="0" err="1" smtClean="0">
                <a:solidFill>
                  <a:schemeClr val="bg1"/>
                </a:solidFill>
              </a:rPr>
              <a:t>마이페이지</a:t>
            </a:r>
            <a:r>
              <a:rPr lang="ko-KR" altLang="en-US" dirty="0" smtClean="0">
                <a:solidFill>
                  <a:schemeClr val="bg1"/>
                </a:solidFill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</a:rPr>
              <a:t>– </a:t>
            </a:r>
            <a:r>
              <a:rPr lang="ko-KR" altLang="en-US" dirty="0" err="1" smtClean="0">
                <a:solidFill>
                  <a:schemeClr val="bg1"/>
                </a:solidFill>
              </a:rPr>
              <a:t>메인화면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1247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750592757"/>
              </p:ext>
            </p:extLst>
          </p:nvPr>
        </p:nvGraphicFramePr>
        <p:xfrm>
          <a:off x="8724849" y="3074894"/>
          <a:ext cx="2952330" cy="202302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세미나 예약</a:t>
                      </a:r>
                      <a:r>
                        <a:rPr lang="ko-KR" altLang="en-US" sz="1300" b="0" u="none" strike="noStrike" cap="none" baseline="0" dirty="0" smtClean="0"/>
                        <a:t> 리스트를 확인할 수 있음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카테고리를 설정하여 주최하는 세미나인지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참여하는 세미나인지 볼 수 있음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해당하는 세미나의 리스트가 불러와지고 클릭 시 </a:t>
                      </a:r>
                      <a:r>
                        <a:rPr lang="ko-KR" altLang="en-US" sz="1300" b="0" u="none" strike="noStrike" cap="none" dirty="0" err="1" smtClean="0"/>
                        <a:t>모달창을</a:t>
                      </a:r>
                      <a:r>
                        <a:rPr lang="ko-KR" altLang="en-US" sz="1300" b="0" u="none" strike="noStrike" cap="none" dirty="0" smtClean="0"/>
                        <a:t> 통해 정보 확인 가능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914400" y="1353670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15035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세미나 예약 리스트</a:t>
            </a:r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5585012" y="2095495"/>
            <a:ext cx="1541929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주</a:t>
              </a:r>
              <a:r>
                <a:rPr lang="ko-KR" altLang="en-US" sz="1400" dirty="0">
                  <a:solidFill>
                    <a:schemeClr val="tx1"/>
                  </a:solidFill>
                </a:rPr>
                <a:t>최</a:t>
              </a: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5585012" y="2463049"/>
            <a:ext cx="1541929" cy="5132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주최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참</a:t>
            </a:r>
            <a:r>
              <a:rPr lang="ko-KR" altLang="en-US" sz="1400" dirty="0">
                <a:solidFill>
                  <a:schemeClr val="tx1"/>
                </a:solidFill>
              </a:rPr>
              <a:t>여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1541929" y="3065929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541928" y="3074894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세미나명</a:t>
            </a:r>
            <a:r>
              <a:rPr lang="ko-KR" altLang="en-US" sz="1200" dirty="0" smtClean="0">
                <a:solidFill>
                  <a:schemeClr val="tx1"/>
                </a:solidFill>
              </a:rPr>
              <a:t>       장소        날짜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</a:rPr>
              <a:t>      </a:t>
            </a:r>
            <a:r>
              <a:rPr lang="ko-KR" altLang="en-US" sz="1200" dirty="0" smtClean="0">
                <a:solidFill>
                  <a:schemeClr val="tx1"/>
                </a:solidFill>
              </a:rPr>
              <a:t>시간          신청자 수          결제상태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402976" y="3588460"/>
            <a:ext cx="277906" cy="2644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596568"/>
              </p:ext>
            </p:extLst>
          </p:nvPr>
        </p:nvGraphicFramePr>
        <p:xfrm>
          <a:off x="9020293" y="1757051"/>
          <a:ext cx="2536708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36708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hj_user_w_myPage_semi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380466" y="160866"/>
            <a:ext cx="64550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ko-KR" altLang="en-US" sz="3200" dirty="0" err="1" smtClean="0">
                <a:solidFill>
                  <a:schemeClr val="bg1"/>
                </a:solidFill>
              </a:rPr>
              <a:t>마이페이지</a:t>
            </a:r>
            <a:r>
              <a:rPr lang="ko-KR" altLang="en-US" dirty="0" smtClean="0">
                <a:solidFill>
                  <a:schemeClr val="bg1"/>
                </a:solidFill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</a:rPr>
              <a:t>– </a:t>
            </a:r>
            <a:r>
              <a:rPr lang="ko-KR" altLang="en-US" dirty="0" smtClean="0">
                <a:solidFill>
                  <a:schemeClr val="bg1"/>
                </a:solidFill>
              </a:rPr>
              <a:t>세미나 예약 리스트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494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902598704"/>
              </p:ext>
            </p:extLst>
          </p:nvPr>
        </p:nvGraphicFramePr>
        <p:xfrm>
          <a:off x="8911116" y="2370543"/>
          <a:ext cx="2952330" cy="370766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 row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예약한 세미나의 상세정보를 확인할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300" b="0" u="none" strike="noStrike" cap="none" dirty="0" smtClean="0"/>
                        <a:t>호스트의 경우 예약한 세미나의 정보를 수정할 수 있음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300" b="0" u="none" strike="noStrike" cap="none" dirty="0" smtClean="0"/>
                        <a:t>세미나를 취소할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92161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수정할 수 있는 폼이 호출되고 수정 후에 업데이트할 수 있다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취소 클릭 시 </a:t>
                      </a:r>
                      <a:r>
                        <a:rPr lang="ko-KR" altLang="en-US" sz="1300" b="0" u="none" strike="noStrike" cap="none" dirty="0" err="1" smtClean="0"/>
                        <a:t>알림창이</a:t>
                      </a:r>
                      <a:r>
                        <a:rPr lang="ko-KR" altLang="en-US" sz="1300" b="0" u="none" strike="noStrike" cap="none" baseline="0" dirty="0" smtClean="0"/>
                        <a:t> 호출되고 확인을 누르면 삭제된다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914400" y="1353670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15035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세미나 예약 리스트</a:t>
            </a:r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5585012" y="2095495"/>
            <a:ext cx="1541929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주</a:t>
              </a:r>
              <a:r>
                <a:rPr lang="ko-KR" altLang="en-US" sz="1400" dirty="0">
                  <a:solidFill>
                    <a:schemeClr val="tx1"/>
                  </a:solidFill>
                </a:rPr>
                <a:t>최</a:t>
              </a: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5585012" y="2463049"/>
            <a:ext cx="1541929" cy="5132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주최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참</a:t>
            </a:r>
            <a:r>
              <a:rPr lang="ko-KR" altLang="en-US" sz="1400" dirty="0">
                <a:solidFill>
                  <a:schemeClr val="tx1"/>
                </a:solidFill>
              </a:rPr>
              <a:t>여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1541929" y="3065929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541928" y="3074894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세미나명</a:t>
            </a:r>
            <a:r>
              <a:rPr lang="ko-KR" altLang="en-US" sz="1200" dirty="0" smtClean="0">
                <a:solidFill>
                  <a:schemeClr val="tx1"/>
                </a:solidFill>
              </a:rPr>
              <a:t>       장소        날짜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</a:rPr>
              <a:t>      </a:t>
            </a:r>
            <a:r>
              <a:rPr lang="ko-KR" altLang="en-US" sz="1200" dirty="0" smtClean="0">
                <a:solidFill>
                  <a:schemeClr val="tx1"/>
                </a:solidFill>
              </a:rPr>
              <a:t>시간          신청자 수          결제상태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680882" y="1818037"/>
            <a:ext cx="5356412" cy="403771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828800" y="2095495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/>
              <a:t>세미나명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19" name="TextBox 18"/>
          <p:cNvSpPr txBox="1"/>
          <p:nvPr/>
        </p:nvSpPr>
        <p:spPr>
          <a:xfrm>
            <a:off x="1828800" y="2581166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mtClean="0"/>
              <a:t>장</a:t>
            </a:r>
            <a:r>
              <a:rPr lang="ko-KR" altLang="en-US" sz="1200"/>
              <a:t>소</a:t>
            </a:r>
            <a:r>
              <a:rPr lang="ko-KR" altLang="en-US" sz="120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1" name="TextBox 20"/>
          <p:cNvSpPr txBox="1"/>
          <p:nvPr/>
        </p:nvSpPr>
        <p:spPr>
          <a:xfrm>
            <a:off x="1828800" y="329004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시</a:t>
            </a:r>
            <a:r>
              <a:rPr lang="ko-KR" altLang="en-US" sz="1200" dirty="0"/>
              <a:t>간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2" name="TextBox 21"/>
          <p:cNvSpPr txBox="1"/>
          <p:nvPr/>
        </p:nvSpPr>
        <p:spPr>
          <a:xfrm>
            <a:off x="1828800" y="2936394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날</a:t>
            </a:r>
            <a:r>
              <a:rPr lang="ko-KR" altLang="en-US" sz="1200" dirty="0"/>
              <a:t>짜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3" name="TextBox 22"/>
          <p:cNvSpPr txBox="1"/>
          <p:nvPr/>
        </p:nvSpPr>
        <p:spPr>
          <a:xfrm>
            <a:off x="1828800" y="3698393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신청자 수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4" name="TextBox 23"/>
          <p:cNvSpPr txBox="1"/>
          <p:nvPr/>
        </p:nvSpPr>
        <p:spPr>
          <a:xfrm>
            <a:off x="1828800" y="416455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결제상태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6642846" y="1926512"/>
            <a:ext cx="286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X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3455893" y="5414682"/>
            <a:ext cx="515472" cy="304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수</a:t>
            </a:r>
            <a:r>
              <a:rPr lang="ko-KR" altLang="en-US" sz="1100" dirty="0"/>
              <a:t>정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4574242" y="5414682"/>
            <a:ext cx="515472" cy="304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취</a:t>
            </a:r>
            <a:r>
              <a:rPr lang="ko-KR" altLang="en-US" sz="1100" dirty="0"/>
              <a:t>소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1828800" y="1884367"/>
            <a:ext cx="215153" cy="22681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  <p:graphicFrame>
        <p:nvGraphicFramePr>
          <p:cNvPr id="2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2065395779"/>
              </p:ext>
            </p:extLst>
          </p:nvPr>
        </p:nvGraphicFramePr>
        <p:xfrm>
          <a:off x="1828800" y="1515035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마이페이지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–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세미나 예약 리스트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조회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호스트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3855149"/>
              </p:ext>
            </p:extLst>
          </p:nvPr>
        </p:nvGraphicFramePr>
        <p:xfrm>
          <a:off x="9096493" y="1393904"/>
          <a:ext cx="2536708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36708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hj_user_w_myPage_semi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8" name="TextBox 27"/>
          <p:cNvSpPr txBox="1"/>
          <p:nvPr/>
        </p:nvSpPr>
        <p:spPr>
          <a:xfrm>
            <a:off x="380466" y="160866"/>
            <a:ext cx="64550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ko-KR" altLang="en-US" sz="3200" dirty="0" err="1" smtClean="0">
                <a:solidFill>
                  <a:schemeClr val="bg1"/>
                </a:solidFill>
              </a:rPr>
              <a:t>마이페이지</a:t>
            </a:r>
            <a:r>
              <a:rPr lang="ko-KR" altLang="en-US" dirty="0" smtClean="0">
                <a:solidFill>
                  <a:schemeClr val="bg1"/>
                </a:solidFill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</a:rPr>
              <a:t>– </a:t>
            </a:r>
            <a:r>
              <a:rPr lang="ko-KR" altLang="en-US" dirty="0" smtClean="0">
                <a:solidFill>
                  <a:schemeClr val="bg1"/>
                </a:solidFill>
              </a:rPr>
              <a:t>세미나 예약 리스트</a:t>
            </a:r>
            <a:r>
              <a:rPr lang="en-US" altLang="ko-KR" dirty="0" smtClean="0">
                <a:solidFill>
                  <a:schemeClr val="bg1"/>
                </a:solidFill>
              </a:rPr>
              <a:t>(</a:t>
            </a:r>
            <a:r>
              <a:rPr lang="ko-KR" altLang="en-US" dirty="0" smtClean="0">
                <a:solidFill>
                  <a:schemeClr val="bg1"/>
                </a:solidFill>
              </a:rPr>
              <a:t>조회</a:t>
            </a:r>
            <a:r>
              <a:rPr lang="en-US" altLang="ko-KR" dirty="0" smtClean="0">
                <a:solidFill>
                  <a:schemeClr val="bg1"/>
                </a:solidFill>
              </a:rPr>
              <a:t>-</a:t>
            </a:r>
            <a:r>
              <a:rPr lang="ko-KR" altLang="en-US" dirty="0" smtClean="0">
                <a:solidFill>
                  <a:schemeClr val="bg1"/>
                </a:solidFill>
              </a:rPr>
              <a:t>호스트</a:t>
            </a:r>
            <a:r>
              <a:rPr lang="en-US" altLang="ko-KR" dirty="0" smtClean="0">
                <a:solidFill>
                  <a:schemeClr val="bg1"/>
                </a:solidFill>
              </a:rPr>
              <a:t>)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9379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1368024953"/>
              </p:ext>
            </p:extLst>
          </p:nvPr>
        </p:nvGraphicFramePr>
        <p:xfrm>
          <a:off x="8902648" y="2976283"/>
          <a:ext cx="2952330" cy="182490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예약한 세미나의 상세정보를 확인할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게스트는 참여를 취소할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914400" y="1353670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15035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세미나 예약 리스트</a:t>
            </a:r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5585012" y="2095495"/>
            <a:ext cx="1541929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주</a:t>
              </a:r>
              <a:r>
                <a:rPr lang="ko-KR" altLang="en-US" sz="1400" dirty="0">
                  <a:solidFill>
                    <a:schemeClr val="tx1"/>
                  </a:solidFill>
                </a:rPr>
                <a:t>최</a:t>
              </a: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5585012" y="2463049"/>
            <a:ext cx="1541929" cy="5132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주최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참</a:t>
            </a:r>
            <a:r>
              <a:rPr lang="ko-KR" altLang="en-US" sz="1400" dirty="0">
                <a:solidFill>
                  <a:schemeClr val="tx1"/>
                </a:solidFill>
              </a:rPr>
              <a:t>여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1541929" y="3065929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541928" y="3074894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세미나명</a:t>
            </a:r>
            <a:r>
              <a:rPr lang="ko-KR" altLang="en-US" sz="1200" dirty="0" smtClean="0">
                <a:solidFill>
                  <a:schemeClr val="tx1"/>
                </a:solidFill>
              </a:rPr>
              <a:t>       장소        날짜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</a:rPr>
              <a:t>      </a:t>
            </a:r>
            <a:r>
              <a:rPr lang="ko-KR" altLang="en-US" sz="1200" dirty="0" smtClean="0">
                <a:solidFill>
                  <a:schemeClr val="tx1"/>
                </a:solidFill>
              </a:rPr>
              <a:t>시간          신청자 수          결제상태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680882" y="1818037"/>
            <a:ext cx="5356412" cy="403771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828800" y="2095495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/>
              <a:t>세미나명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19" name="TextBox 18"/>
          <p:cNvSpPr txBox="1"/>
          <p:nvPr/>
        </p:nvSpPr>
        <p:spPr>
          <a:xfrm>
            <a:off x="1828800" y="2581166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mtClean="0"/>
              <a:t>장</a:t>
            </a:r>
            <a:r>
              <a:rPr lang="ko-KR" altLang="en-US" sz="1200"/>
              <a:t>소</a:t>
            </a:r>
            <a:r>
              <a:rPr lang="ko-KR" altLang="en-US" sz="120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1" name="TextBox 20"/>
          <p:cNvSpPr txBox="1"/>
          <p:nvPr/>
        </p:nvSpPr>
        <p:spPr>
          <a:xfrm>
            <a:off x="1828800" y="329004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시</a:t>
            </a:r>
            <a:r>
              <a:rPr lang="ko-KR" altLang="en-US" sz="1200" dirty="0"/>
              <a:t>간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2" name="TextBox 21"/>
          <p:cNvSpPr txBox="1"/>
          <p:nvPr/>
        </p:nvSpPr>
        <p:spPr>
          <a:xfrm>
            <a:off x="1828800" y="2936394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날</a:t>
            </a:r>
            <a:r>
              <a:rPr lang="ko-KR" altLang="en-US" sz="1200" dirty="0"/>
              <a:t>짜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3" name="TextBox 22"/>
          <p:cNvSpPr txBox="1"/>
          <p:nvPr/>
        </p:nvSpPr>
        <p:spPr>
          <a:xfrm>
            <a:off x="1828800" y="3698393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신청자 수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4" name="TextBox 23"/>
          <p:cNvSpPr txBox="1"/>
          <p:nvPr/>
        </p:nvSpPr>
        <p:spPr>
          <a:xfrm>
            <a:off x="1828800" y="416455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결제상태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6642846" y="1926512"/>
            <a:ext cx="286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X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3928782" y="5414682"/>
            <a:ext cx="515472" cy="304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취소</a:t>
            </a:r>
            <a:endParaRPr lang="ko-KR" altLang="en-US" sz="1100" dirty="0"/>
          </a:p>
        </p:txBody>
      </p:sp>
      <p:sp>
        <p:nvSpPr>
          <p:cNvPr id="11" name="직사각형 10"/>
          <p:cNvSpPr/>
          <p:nvPr/>
        </p:nvSpPr>
        <p:spPr>
          <a:xfrm>
            <a:off x="1828800" y="1884367"/>
            <a:ext cx="215153" cy="22681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9078724"/>
              </p:ext>
            </p:extLst>
          </p:nvPr>
        </p:nvGraphicFramePr>
        <p:xfrm>
          <a:off x="9104959" y="2013154"/>
          <a:ext cx="2536708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36708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hj_user_w_myPage_semi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7" name="TextBox 26"/>
          <p:cNvSpPr txBox="1"/>
          <p:nvPr/>
        </p:nvSpPr>
        <p:spPr>
          <a:xfrm>
            <a:off x="380466" y="160866"/>
            <a:ext cx="64550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ko-KR" altLang="en-US" sz="3200" dirty="0" err="1" smtClean="0">
                <a:solidFill>
                  <a:schemeClr val="bg1"/>
                </a:solidFill>
              </a:rPr>
              <a:t>마이페이지</a:t>
            </a:r>
            <a:r>
              <a:rPr lang="ko-KR" altLang="en-US" dirty="0" smtClean="0">
                <a:solidFill>
                  <a:schemeClr val="bg1"/>
                </a:solidFill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</a:rPr>
              <a:t>– </a:t>
            </a:r>
            <a:r>
              <a:rPr lang="ko-KR" altLang="en-US" dirty="0" smtClean="0">
                <a:solidFill>
                  <a:schemeClr val="bg1"/>
                </a:solidFill>
              </a:rPr>
              <a:t>세미나 예약 리스트</a:t>
            </a:r>
            <a:r>
              <a:rPr lang="en-US" altLang="ko-KR" dirty="0" smtClean="0">
                <a:solidFill>
                  <a:schemeClr val="bg1"/>
                </a:solidFill>
              </a:rPr>
              <a:t>(</a:t>
            </a:r>
            <a:r>
              <a:rPr lang="ko-KR" altLang="en-US" dirty="0" smtClean="0">
                <a:solidFill>
                  <a:schemeClr val="bg1"/>
                </a:solidFill>
              </a:rPr>
              <a:t>조회</a:t>
            </a:r>
            <a:r>
              <a:rPr lang="en-US" altLang="ko-KR" dirty="0" smtClean="0">
                <a:solidFill>
                  <a:schemeClr val="bg1"/>
                </a:solidFill>
              </a:rPr>
              <a:t>-</a:t>
            </a:r>
            <a:r>
              <a:rPr lang="ko-KR" altLang="en-US" dirty="0" smtClean="0">
                <a:solidFill>
                  <a:schemeClr val="bg1"/>
                </a:solidFill>
              </a:rPr>
              <a:t>게스트</a:t>
            </a:r>
            <a:r>
              <a:rPr lang="en-US" altLang="ko-KR" dirty="0" smtClean="0">
                <a:solidFill>
                  <a:schemeClr val="bg1"/>
                </a:solidFill>
              </a:rPr>
              <a:t>)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6926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796854414"/>
              </p:ext>
            </p:extLst>
          </p:nvPr>
        </p:nvGraphicFramePr>
        <p:xfrm>
          <a:off x="8809515" y="3206119"/>
          <a:ext cx="2952330" cy="162678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err="1" smtClean="0"/>
                        <a:t>밋업</a:t>
                      </a:r>
                      <a:r>
                        <a:rPr lang="ko-KR" altLang="en-US" sz="1300" b="0" u="none" strike="noStrike" cap="none" dirty="0" smtClean="0"/>
                        <a:t> 예약</a:t>
                      </a:r>
                      <a:r>
                        <a:rPr lang="ko-KR" altLang="en-US" sz="1300" b="0" u="none" strike="noStrike" cap="none" baseline="0" dirty="0" smtClean="0"/>
                        <a:t> 리스트를 확인할 수 있음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해당하는 </a:t>
                      </a:r>
                      <a:r>
                        <a:rPr lang="ko-KR" altLang="en-US" sz="1300" b="0" u="none" strike="noStrike" cap="none" dirty="0" err="1" smtClean="0"/>
                        <a:t>밋업의</a:t>
                      </a:r>
                      <a:r>
                        <a:rPr lang="ko-KR" altLang="en-US" sz="1300" b="0" u="none" strike="noStrike" cap="none" dirty="0" smtClean="0"/>
                        <a:t> 리스트가 불러와지고 클릭 시 </a:t>
                      </a:r>
                      <a:r>
                        <a:rPr lang="ko-KR" altLang="en-US" sz="1300" b="0" u="none" strike="noStrike" cap="none" dirty="0" err="1" smtClean="0"/>
                        <a:t>모달창을</a:t>
                      </a:r>
                      <a:r>
                        <a:rPr lang="ko-KR" altLang="en-US" sz="1300" b="0" u="none" strike="noStrike" cap="none" dirty="0" smtClean="0"/>
                        <a:t> 통해 정보 확인 가능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914400" y="1353670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15035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밋</a:t>
            </a:r>
            <a:r>
              <a:rPr lang="ko-KR" altLang="en-US" dirty="0" err="1"/>
              <a:t>업</a:t>
            </a:r>
            <a:r>
              <a:rPr lang="ko-KR" altLang="en-US" dirty="0" smtClean="0"/>
              <a:t> 예약 리스트</a:t>
            </a:r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1541929" y="3065929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541928" y="3074894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세미나명</a:t>
            </a:r>
            <a:r>
              <a:rPr lang="ko-KR" altLang="en-US" sz="1200" dirty="0" smtClean="0">
                <a:solidFill>
                  <a:schemeClr val="tx1"/>
                </a:solidFill>
              </a:rPr>
              <a:t>       장소        날짜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</a:rPr>
              <a:t>      </a:t>
            </a:r>
            <a:r>
              <a:rPr lang="ko-KR" altLang="en-US" sz="1200" dirty="0" smtClean="0">
                <a:solidFill>
                  <a:schemeClr val="tx1"/>
                </a:solidFill>
              </a:rPr>
              <a:t>시간          신청자 수          결제상태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402975" y="3572453"/>
            <a:ext cx="277906" cy="2644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4654011"/>
              </p:ext>
            </p:extLst>
          </p:nvPr>
        </p:nvGraphicFramePr>
        <p:xfrm>
          <a:off x="9028758" y="1972705"/>
          <a:ext cx="2739907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39907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hj_user_w_myPage_meetup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380466" y="160866"/>
            <a:ext cx="64550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ko-KR" altLang="en-US" sz="3200" dirty="0" err="1" smtClean="0">
                <a:solidFill>
                  <a:schemeClr val="bg1"/>
                </a:solidFill>
              </a:rPr>
              <a:t>마이페이지</a:t>
            </a:r>
            <a:r>
              <a:rPr lang="ko-KR" altLang="en-US" dirty="0" smtClean="0">
                <a:solidFill>
                  <a:schemeClr val="bg1"/>
                </a:solidFill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</a:rPr>
              <a:t>– </a:t>
            </a:r>
            <a:r>
              <a:rPr lang="ko-KR" altLang="en-US" dirty="0" err="1" smtClean="0">
                <a:solidFill>
                  <a:schemeClr val="bg1"/>
                </a:solidFill>
              </a:rPr>
              <a:t>밋업</a:t>
            </a:r>
            <a:r>
              <a:rPr lang="ko-KR" altLang="en-US" dirty="0" smtClean="0">
                <a:solidFill>
                  <a:schemeClr val="bg1"/>
                </a:solidFill>
              </a:rPr>
              <a:t> 예약 리스트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3739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862580267"/>
              </p:ext>
            </p:extLst>
          </p:nvPr>
        </p:nvGraphicFramePr>
        <p:xfrm>
          <a:off x="8894182" y="2988166"/>
          <a:ext cx="2952330" cy="182490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예약한 세미나의 상세정보를 확인할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게스트는 참여를 취소할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914400" y="1353670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15035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밋</a:t>
            </a:r>
            <a:r>
              <a:rPr lang="ko-KR" altLang="en-US" dirty="0" err="1"/>
              <a:t>업</a:t>
            </a:r>
            <a:r>
              <a:rPr lang="ko-KR" altLang="en-US" dirty="0" smtClean="0"/>
              <a:t> 예약 리스트</a:t>
            </a:r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1541929" y="3065929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541928" y="3074894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세미나명</a:t>
            </a:r>
            <a:r>
              <a:rPr lang="ko-KR" altLang="en-US" sz="1200" dirty="0" smtClean="0">
                <a:solidFill>
                  <a:schemeClr val="tx1"/>
                </a:solidFill>
              </a:rPr>
              <a:t>       장소        날짜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</a:rPr>
              <a:t>      </a:t>
            </a:r>
            <a:r>
              <a:rPr lang="ko-KR" altLang="en-US" sz="1200" dirty="0" smtClean="0">
                <a:solidFill>
                  <a:schemeClr val="tx1"/>
                </a:solidFill>
              </a:rPr>
              <a:t>시간          신청자 수          결제상태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680882" y="1818037"/>
            <a:ext cx="5356412" cy="403771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828800" y="2095495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/>
              <a:t>밋</a:t>
            </a:r>
            <a:r>
              <a:rPr lang="ko-KR" altLang="en-US" sz="1200" dirty="0" err="1"/>
              <a:t>업</a:t>
            </a:r>
            <a:r>
              <a:rPr lang="ko-KR" altLang="en-US" sz="1200" dirty="0" err="1" smtClean="0"/>
              <a:t>명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19" name="TextBox 18"/>
          <p:cNvSpPr txBox="1"/>
          <p:nvPr/>
        </p:nvSpPr>
        <p:spPr>
          <a:xfrm>
            <a:off x="1828800" y="2581166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mtClean="0"/>
              <a:t>장</a:t>
            </a:r>
            <a:r>
              <a:rPr lang="ko-KR" altLang="en-US" sz="1200"/>
              <a:t>소</a:t>
            </a:r>
            <a:r>
              <a:rPr lang="ko-KR" altLang="en-US" sz="120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1" name="TextBox 20"/>
          <p:cNvSpPr txBox="1"/>
          <p:nvPr/>
        </p:nvSpPr>
        <p:spPr>
          <a:xfrm>
            <a:off x="1828800" y="329004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시</a:t>
            </a:r>
            <a:r>
              <a:rPr lang="ko-KR" altLang="en-US" sz="1200" dirty="0"/>
              <a:t>간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2" name="TextBox 21"/>
          <p:cNvSpPr txBox="1"/>
          <p:nvPr/>
        </p:nvSpPr>
        <p:spPr>
          <a:xfrm>
            <a:off x="1828800" y="2936394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날</a:t>
            </a:r>
            <a:r>
              <a:rPr lang="ko-KR" altLang="en-US" sz="1200" dirty="0"/>
              <a:t>짜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3" name="TextBox 22"/>
          <p:cNvSpPr txBox="1"/>
          <p:nvPr/>
        </p:nvSpPr>
        <p:spPr>
          <a:xfrm>
            <a:off x="1828800" y="3698393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신청자 수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4" name="TextBox 23"/>
          <p:cNvSpPr txBox="1"/>
          <p:nvPr/>
        </p:nvSpPr>
        <p:spPr>
          <a:xfrm>
            <a:off x="1828800" y="416455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결제상태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6642846" y="1926512"/>
            <a:ext cx="286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X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3928782" y="5414682"/>
            <a:ext cx="515472" cy="304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취소</a:t>
            </a:r>
            <a:endParaRPr lang="ko-KR" altLang="en-US" sz="1100" dirty="0"/>
          </a:p>
        </p:txBody>
      </p:sp>
      <p:sp>
        <p:nvSpPr>
          <p:cNvPr id="11" name="직사각형 10"/>
          <p:cNvSpPr/>
          <p:nvPr/>
        </p:nvSpPr>
        <p:spPr>
          <a:xfrm>
            <a:off x="1828800" y="1884367"/>
            <a:ext cx="215153" cy="22681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9947453"/>
              </p:ext>
            </p:extLst>
          </p:nvPr>
        </p:nvGraphicFramePr>
        <p:xfrm>
          <a:off x="9088025" y="1972372"/>
          <a:ext cx="2739907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39907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hj_user_w_myPage_meetup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380466" y="160866"/>
            <a:ext cx="64550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ko-KR" altLang="en-US" sz="3200" dirty="0" err="1" smtClean="0">
                <a:solidFill>
                  <a:schemeClr val="bg1"/>
                </a:solidFill>
              </a:rPr>
              <a:t>마이페이지</a:t>
            </a:r>
            <a:r>
              <a:rPr lang="ko-KR" altLang="en-US" dirty="0" smtClean="0">
                <a:solidFill>
                  <a:schemeClr val="bg1"/>
                </a:solidFill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</a:rPr>
              <a:t>– </a:t>
            </a:r>
            <a:r>
              <a:rPr lang="ko-KR" altLang="en-US" dirty="0" err="1" smtClean="0">
                <a:solidFill>
                  <a:schemeClr val="bg1"/>
                </a:solidFill>
              </a:rPr>
              <a:t>밋업</a:t>
            </a:r>
            <a:r>
              <a:rPr lang="ko-KR" altLang="en-US" dirty="0" smtClean="0">
                <a:solidFill>
                  <a:schemeClr val="bg1"/>
                </a:solidFill>
              </a:rPr>
              <a:t> 예약 리스트</a:t>
            </a:r>
            <a:r>
              <a:rPr lang="en-US" altLang="ko-KR" dirty="0" smtClean="0">
                <a:solidFill>
                  <a:schemeClr val="bg1"/>
                </a:solidFill>
              </a:rPr>
              <a:t>(</a:t>
            </a:r>
            <a:r>
              <a:rPr lang="ko-KR" altLang="en-US" dirty="0" smtClean="0">
                <a:solidFill>
                  <a:schemeClr val="bg1"/>
                </a:solidFill>
              </a:rPr>
              <a:t>조회</a:t>
            </a:r>
            <a:r>
              <a:rPr lang="en-US" altLang="ko-KR" dirty="0" smtClean="0">
                <a:solidFill>
                  <a:schemeClr val="bg1"/>
                </a:solidFill>
              </a:rPr>
              <a:t>)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6632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"/>
            <a:ext cx="12192000" cy="68579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85610" y="2492896"/>
            <a:ext cx="7020780" cy="523220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2800" b="1" spc="300" dirty="0">
                <a:solidFill>
                  <a:schemeClr val="bg1"/>
                </a:solidFill>
                <a:latin typeface="Microsoft Yi Baiti" pitchFamily="66" charset="0"/>
                <a:ea typeface="KoPub돋움체 Medium" pitchFamily="18" charset="-127"/>
              </a:rPr>
              <a:t>김현태</a:t>
            </a:r>
            <a:endParaRPr lang="en-US" altLang="ko-KR" sz="2800" b="1" spc="300" dirty="0">
              <a:solidFill>
                <a:schemeClr val="bg1"/>
              </a:solidFill>
              <a:latin typeface="Microsoft Yi Baiti" pitchFamily="66" charset="0"/>
              <a:ea typeface="KoPub돋움체 Medium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68597" y="4149080"/>
            <a:ext cx="7254806" cy="261610"/>
          </a:xfrm>
          <a:prstGeom prst="rect">
            <a:avLst/>
          </a:prstGeom>
          <a:noFill/>
          <a:scene3d>
            <a:camera prst="orthographic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alpha val="77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화면 설계서</a:t>
            </a:r>
          </a:p>
        </p:txBody>
      </p:sp>
    </p:spTree>
    <p:extLst>
      <p:ext uri="{BB962C8B-B14F-4D97-AF65-F5344CB8AC3E}">
        <p14:creationId xmlns:p14="http://schemas.microsoft.com/office/powerpoint/2010/main" val="3841802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주제 선정 이유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ko-KR" sz="2400" dirty="0" smtClean="0"/>
          </a:p>
          <a:p>
            <a:endParaRPr lang="en-US" altLang="ko-KR" sz="2400" dirty="0"/>
          </a:p>
          <a:p>
            <a:pPr marL="342900" indent="-342900">
              <a:buAutoNum type="arabicPeriod"/>
            </a:pPr>
            <a:r>
              <a:rPr lang="ko-KR" altLang="en-US" sz="2400" dirty="0" smtClean="0"/>
              <a:t>지식 공유에 대한 관심도 증가</a:t>
            </a:r>
            <a:endParaRPr lang="en-US" altLang="ko-KR" sz="2400" dirty="0" smtClean="0"/>
          </a:p>
          <a:p>
            <a:pPr marL="342900" indent="-342900">
              <a:buAutoNum type="arabicPeriod"/>
            </a:pPr>
            <a:r>
              <a:rPr lang="ko-KR" altLang="en-US" sz="2400" dirty="0" smtClean="0"/>
              <a:t>관심사가 다양해짐에 따라 원하는 지식의 범위도 세분화 됨</a:t>
            </a:r>
            <a:endParaRPr lang="en-US" altLang="ko-KR" sz="2400" dirty="0" smtClean="0"/>
          </a:p>
          <a:p>
            <a:pPr marL="342900" indent="-342900">
              <a:buAutoNum type="arabicPeriod"/>
            </a:pPr>
            <a:r>
              <a:rPr lang="ko-KR" altLang="en-US" sz="2400" dirty="0" smtClean="0"/>
              <a:t>세분화 된 개인의 관심사에 맞는 지식을 공유할 수 있는 세미나를 열고</a:t>
            </a:r>
            <a:endParaRPr lang="en-US" altLang="ko-KR" sz="2400" dirty="0" smtClean="0"/>
          </a:p>
          <a:p>
            <a:pPr marL="342900" indent="-342900">
              <a:buAutoNum type="arabicPeriod"/>
            </a:pPr>
            <a:r>
              <a:rPr lang="ko-KR" altLang="en-US" sz="2400" dirty="0" smtClean="0"/>
              <a:t>그를 위한 장소 제공</a:t>
            </a:r>
            <a:endParaRPr lang="en-US" altLang="ko-KR" sz="2400" dirty="0" smtClean="0"/>
          </a:p>
          <a:p>
            <a:pPr marL="342900" indent="-342900">
              <a:buAutoNum type="arabicPeriod"/>
            </a:pPr>
            <a:r>
              <a:rPr lang="ko-KR" altLang="en-US" sz="2400" dirty="0" smtClean="0"/>
              <a:t>모든 사람이 세미나의 주최자</a:t>
            </a:r>
            <a:r>
              <a:rPr lang="en-US" altLang="ko-KR" sz="2400" dirty="0" smtClean="0"/>
              <a:t>, </a:t>
            </a:r>
            <a:r>
              <a:rPr lang="ko-KR" altLang="en-US" sz="2400" dirty="0" smtClean="0"/>
              <a:t>참가자가 될 수 있는 </a:t>
            </a:r>
            <a:r>
              <a:rPr lang="ko-KR" altLang="en-US" sz="2400" dirty="0" err="1" smtClean="0"/>
              <a:t>밋업</a:t>
            </a:r>
            <a:r>
              <a:rPr lang="ko-KR" altLang="en-US" sz="2400" dirty="0" smtClean="0"/>
              <a:t> 기능</a:t>
            </a:r>
            <a:endParaRPr lang="en-US" altLang="ko-KR" sz="2400" dirty="0"/>
          </a:p>
          <a:p>
            <a:pPr marL="342900" indent="-342900">
              <a:buAutoNum type="arabicPeriod"/>
            </a:pPr>
            <a:endParaRPr lang="en-US" altLang="ko-KR" sz="2400" dirty="0" smtClean="0"/>
          </a:p>
          <a:p>
            <a:pPr marL="342900" indent="-342900">
              <a:buAutoNum type="arabicPeriod"/>
            </a:pPr>
            <a:r>
              <a:rPr lang="ko-KR" altLang="en-US" sz="2400" dirty="0" smtClean="0"/>
              <a:t>다뤄 본 적 없었던 예약 시스템을 구현해 보기 위한 프로젝트</a:t>
            </a:r>
            <a:endParaRPr lang="en-US" altLang="ko-KR" sz="2400" dirty="0" smtClean="0"/>
          </a:p>
          <a:p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579630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ko-KR" altLang="en-US" dirty="0"/>
              <a:t>게시판 </a:t>
            </a:r>
            <a:r>
              <a:rPr lang="en-US" altLang="ko-KR" dirty="0" smtClean="0"/>
              <a:t>– Q&amp;A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2937674877"/>
              </p:ext>
            </p:extLst>
          </p:nvPr>
        </p:nvGraphicFramePr>
        <p:xfrm>
          <a:off x="8492752" y="2184404"/>
          <a:ext cx="3532000" cy="456165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카테고리 선택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Q&amp;A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제목 입력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Q&amp;A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내용 입력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공개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or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비공개 구분 선택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하여 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Q&amp;A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등록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제목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클릭하면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summary, detail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태그 형식으로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Q&amp;A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내용 표시</a:t>
                      </a:r>
                      <a:endParaRPr lang="en-US" altLang="ko-KR" sz="1500" b="0" i="0" u="none" strike="noStrike" cap="none" baseline="0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비공개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Q&amp;A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의 경우 비공개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Malgun Gothic"/>
                          <a:ea typeface="Malgun Gothic"/>
                        </a:rPr>
                        <a:t>글입니다로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표시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628" y="1583264"/>
            <a:ext cx="8108830" cy="18630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3904010" y="1642533"/>
            <a:ext cx="736600" cy="3471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Q&amp;A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204" y="3113087"/>
            <a:ext cx="7881464" cy="11284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6866468" y="2624667"/>
            <a:ext cx="1066800" cy="4884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2794005" y="2421467"/>
            <a:ext cx="728133" cy="203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제목 입력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819406" y="2767277"/>
            <a:ext cx="491070" cy="203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smtClean="0">
                <a:solidFill>
                  <a:schemeClr val="tx1"/>
                </a:solidFill>
              </a:rPr>
              <a:t>제목을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85801" y="3243065"/>
            <a:ext cx="728133" cy="203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smtClean="0">
                <a:solidFill>
                  <a:schemeClr val="tx1"/>
                </a:solidFill>
              </a:rPr>
              <a:t>내</a:t>
            </a:r>
            <a:r>
              <a:rPr lang="ko-KR" altLang="en-US" sz="800">
                <a:solidFill>
                  <a:schemeClr val="tx1"/>
                </a:solidFill>
              </a:rPr>
              <a:t>용</a:t>
            </a:r>
            <a:r>
              <a:rPr lang="ko-KR" altLang="en-US" sz="800" smtClean="0">
                <a:solidFill>
                  <a:schemeClr val="tx1"/>
                </a:solidFill>
              </a:rPr>
              <a:t> </a:t>
            </a:r>
            <a:r>
              <a:rPr lang="ko-KR" altLang="en-US" sz="800" dirty="0" smtClean="0">
                <a:solidFill>
                  <a:schemeClr val="tx1"/>
                </a:solidFill>
              </a:rPr>
              <a:t>입력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11203" y="3556663"/>
            <a:ext cx="516464" cy="1940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내용</a:t>
            </a:r>
            <a:r>
              <a:rPr lang="ko-KR" altLang="en-US" sz="800" dirty="0">
                <a:solidFill>
                  <a:schemeClr val="tx1"/>
                </a:solidFill>
              </a:rPr>
              <a:t>을</a:t>
            </a:r>
          </a:p>
        </p:txBody>
      </p:sp>
      <p:pic>
        <p:nvPicPr>
          <p:cNvPr id="18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43" y="4114570"/>
            <a:ext cx="8286935" cy="21592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Google Shape;173;g7c553259d1_0_81"/>
          <p:cNvSpPr/>
          <p:nvPr/>
        </p:nvSpPr>
        <p:spPr>
          <a:xfrm>
            <a:off x="45438" y="305393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398310" y="2184404"/>
            <a:ext cx="7721600" cy="193016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Google Shape;173;g7c553259d1_0_81"/>
          <p:cNvSpPr/>
          <p:nvPr/>
        </p:nvSpPr>
        <p:spPr>
          <a:xfrm>
            <a:off x="45438" y="4933294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398310" y="4173838"/>
            <a:ext cx="7721600" cy="171896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8677206"/>
              </p:ext>
            </p:extLst>
          </p:nvPr>
        </p:nvGraphicFramePr>
        <p:xfrm>
          <a:off x="8480731" y="1429130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ht_user_w_qna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7477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ko-KR" altLang="en-US" dirty="0"/>
              <a:t>게시판 </a:t>
            </a:r>
            <a:r>
              <a:rPr lang="en-US" altLang="ko-KR" dirty="0"/>
              <a:t>– Q&amp;A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24707" y="5550029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409985544"/>
              </p:ext>
            </p:extLst>
          </p:nvPr>
        </p:nvGraphicFramePr>
        <p:xfrm>
          <a:off x="8433486" y="2376976"/>
          <a:ext cx="3532000" cy="3710057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3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글 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10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개 단위 페이지 </a:t>
                      </a: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네이션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구현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733" y="1935165"/>
            <a:ext cx="7932412" cy="34496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Google Shape;173;g7c553259d1_0_81"/>
          <p:cNvSpPr/>
          <p:nvPr/>
        </p:nvSpPr>
        <p:spPr>
          <a:xfrm>
            <a:off x="67734" y="4875389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27164" y="4707489"/>
            <a:ext cx="7721600" cy="660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4613711"/>
              </p:ext>
            </p:extLst>
          </p:nvPr>
        </p:nvGraphicFramePr>
        <p:xfrm>
          <a:off x="8455331" y="1516754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ht_user_w_qna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15022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ko-KR" altLang="en-US" dirty="0"/>
              <a:t>게시판 관리 </a:t>
            </a:r>
            <a:r>
              <a:rPr lang="en-US" altLang="ko-KR" dirty="0"/>
              <a:t>– </a:t>
            </a:r>
            <a:r>
              <a:rPr lang="en-US" altLang="ko-KR" dirty="0" smtClean="0"/>
              <a:t>Q&amp;A</a:t>
            </a:r>
            <a:endParaRPr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24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725181257"/>
              </p:ext>
            </p:extLst>
          </p:nvPr>
        </p:nvGraphicFramePr>
        <p:xfrm>
          <a:off x="8594353" y="2417597"/>
          <a:ext cx="3532000" cy="3767543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등록된 공지사항 목록을 테이블 형식으로 표시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글 </a:t>
                      </a:r>
                      <a:r>
                        <a:rPr lang="en-US" altLang="ko-KR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10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개 단위 페이지 </a:t>
                      </a:r>
                      <a:r>
                        <a:rPr lang="ko-KR" altLang="en-US" sz="1500" b="0" i="0" u="none" strike="noStrike" cap="none" noProof="0" dirty="0" err="1" smtClean="0">
                          <a:latin typeface="Malgun Gothic"/>
                          <a:ea typeface="Malgun Gothic"/>
                        </a:rPr>
                        <a:t>네이션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 구현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2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8613700"/>
              </p:ext>
            </p:extLst>
          </p:nvPr>
        </p:nvGraphicFramePr>
        <p:xfrm>
          <a:off x="1861127" y="2691866"/>
          <a:ext cx="6376940" cy="25926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274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753533"/>
                <a:gridCol w="325253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17376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74075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카테고리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3000005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네이버페이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포인트로 결제했는데 현금영수증을 발급받을 수 있나요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3000004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예약 안내 알림을 받지 못했어요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3000003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당일 예약은 불가능한가요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2020-03-17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3000002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이용에 문의가 있어요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2020-03-01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3000001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호스트에게 질문을 하고 싶어요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2020-02-19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adminX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8" name="직사각형 27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 smtClean="0">
                <a:solidFill>
                  <a:schemeClr val="tx1"/>
                </a:solidFill>
              </a:rPr>
              <a:t>Q&amp;A</a:t>
            </a:r>
            <a:r>
              <a:rPr lang="ko-KR" altLang="en-US" sz="1500" dirty="0" smtClean="0">
                <a:solidFill>
                  <a:schemeClr val="tx1"/>
                </a:solidFill>
              </a:rPr>
              <a:t> 관리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7365999" y="5526703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0" name="Google Shape;173;g7c553259d1_0_81"/>
          <p:cNvSpPr/>
          <p:nvPr/>
        </p:nvSpPr>
        <p:spPr>
          <a:xfrm>
            <a:off x="1324351" y="381282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684864" y="2573867"/>
            <a:ext cx="6811030" cy="28025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3454400" y="5468640"/>
            <a:ext cx="2650067" cy="6656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Google Shape;173;g7c553259d1_0_81"/>
          <p:cNvSpPr/>
          <p:nvPr/>
        </p:nvSpPr>
        <p:spPr>
          <a:xfrm>
            <a:off x="3083976" y="563775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7255932" y="5502508"/>
            <a:ext cx="736600" cy="3471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35" name="표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0149976"/>
              </p:ext>
            </p:extLst>
          </p:nvPr>
        </p:nvGraphicFramePr>
        <p:xfrm>
          <a:off x="8648294" y="1535502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30648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ht_admin_qna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44284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ko-KR" altLang="en-US" dirty="0"/>
              <a:t>게시판 관리 </a:t>
            </a:r>
            <a:r>
              <a:rPr lang="en-US" altLang="ko-KR" dirty="0"/>
              <a:t>– </a:t>
            </a:r>
            <a:r>
              <a:rPr lang="en-US" altLang="ko-KR" dirty="0" smtClean="0"/>
              <a:t>Q&amp;A</a:t>
            </a:r>
            <a:endParaRPr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4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631085015"/>
              </p:ext>
            </p:extLst>
          </p:nvPr>
        </p:nvGraphicFramePr>
        <p:xfrm>
          <a:off x="8518152" y="2060427"/>
          <a:ext cx="3532000" cy="4688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3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제목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클릭하면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summary, detail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태그 형식으로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Q&amp;A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내용 표시</a:t>
                      </a:r>
                      <a:endParaRPr lang="en-US" altLang="ko-KR" sz="1500" b="0" i="0" u="none" strike="noStrike" cap="none" baseline="0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답변하기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답변 등록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,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수정 및 삭제 기능 포함한 화면 호출</a:t>
                      </a:r>
                      <a:endParaRPr lang="en-US" altLang="ko-KR" sz="1500" b="0" i="0" u="none" strike="noStrike" cap="none" baseline="0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삭제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삭제하시겠습니까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?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확인 후 삭제 처리</a:t>
                      </a:r>
                      <a:endParaRPr lang="ko-KR" altLang="en-US" sz="1500" b="0" i="0" u="none" strike="noStrike" cap="none" noProof="0" dirty="0" smtClean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2656992"/>
              </p:ext>
            </p:extLst>
          </p:nvPr>
        </p:nvGraphicFramePr>
        <p:xfrm>
          <a:off x="1843294" y="2573867"/>
          <a:ext cx="6376940" cy="26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743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770467"/>
                <a:gridCol w="331090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17376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74075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smtClean="0"/>
                        <a:t>카테고리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3000005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네이버페이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포인트로 결제했는데 현금영수증을 발급받을 수 있나요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3000004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네이버톡톡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1:1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문의가 종료되고 사용에 더욱 편리한 방식으로 변경됩니다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 smtClean="0">
                <a:solidFill>
                  <a:schemeClr val="tx1"/>
                </a:solidFill>
              </a:rPr>
              <a:t>Q&amp;A</a:t>
            </a:r>
            <a:r>
              <a:rPr lang="ko-KR" altLang="en-US" sz="1500" dirty="0" smtClean="0">
                <a:solidFill>
                  <a:schemeClr val="tx1"/>
                </a:solidFill>
              </a:rPr>
              <a:t> 관리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959599" y="4554873"/>
            <a:ext cx="673746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답변하기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7684143" y="4554872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2" name="Google Shape;173;g7c553259d1_0_81"/>
          <p:cNvSpPr/>
          <p:nvPr/>
        </p:nvSpPr>
        <p:spPr>
          <a:xfrm>
            <a:off x="1130666" y="3794396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574800" y="2489200"/>
            <a:ext cx="6797193" cy="286173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000058"/>
              </p:ext>
            </p:extLst>
          </p:nvPr>
        </p:nvGraphicFramePr>
        <p:xfrm>
          <a:off x="8497665" y="1327530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ht_admin_qna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70718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ko-KR" altLang="en-US" dirty="0"/>
              <a:t>게시판 관리 </a:t>
            </a:r>
            <a:r>
              <a:rPr lang="en-US" altLang="ko-KR" dirty="0"/>
              <a:t>– </a:t>
            </a:r>
            <a:r>
              <a:rPr lang="en-US" altLang="ko-KR" dirty="0" smtClean="0"/>
              <a:t>Q&amp;A</a:t>
            </a:r>
            <a:endParaRPr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4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296194183"/>
              </p:ext>
            </p:extLst>
          </p:nvPr>
        </p:nvGraphicFramePr>
        <p:xfrm>
          <a:off x="8484286" y="2481276"/>
          <a:ext cx="3532000" cy="42309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4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en-US" sz="1500" b="0" i="0" u="none" strike="noStrike" cap="none" noProof="0" dirty="0" smtClean="0">
                          <a:latin typeface="맑은 고딕"/>
                        </a:rPr>
                        <a:t>Q&amp;A</a:t>
                      </a:r>
                      <a:r>
                        <a:rPr lang="en-US" altLang="en-US" sz="1500" b="0" i="0" u="none" strike="noStrike" cap="none" baseline="0" noProof="0" dirty="0" smtClean="0">
                          <a:latin typeface="맑은 고딕"/>
                        </a:rPr>
                        <a:t>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상세 내용 호출 및 답변 등록 가능한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input text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등록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답변 등록 완료</a:t>
                      </a:r>
                      <a:endParaRPr lang="en-US" altLang="ko-KR" sz="1500" b="0" i="0" u="none" strike="noStrike" cap="none" baseline="0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닫기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호출 된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맑은 고딕"/>
                        </a:rPr>
                        <a:t>모달창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 닫기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2174941"/>
              </p:ext>
            </p:extLst>
          </p:nvPr>
        </p:nvGraphicFramePr>
        <p:xfrm>
          <a:off x="1843294" y="2573867"/>
          <a:ext cx="6376940" cy="26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46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63712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040873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40474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4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목요일 고객센터 휴무 안내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1000004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네이버톡톡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1:1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문의가 종료되고 사용에 더욱 편리한 방식으로 변경됩니다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>
                <a:solidFill>
                  <a:schemeClr val="tx1"/>
                </a:solidFill>
              </a:rPr>
              <a:t>공지사항 관리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217831" y="4554873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수</a:t>
            </a:r>
            <a:r>
              <a:rPr lang="ko-KR" altLang="en-US" sz="800" dirty="0">
                <a:solidFill>
                  <a:schemeClr val="tx1"/>
                </a:solidFill>
              </a:rPr>
              <a:t>정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6959598" y="5531490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684143" y="4554872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7464" y="1906060"/>
            <a:ext cx="5884435" cy="41012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직사각형 13"/>
          <p:cNvSpPr/>
          <p:nvPr/>
        </p:nvSpPr>
        <p:spPr>
          <a:xfrm>
            <a:off x="2666999" y="2408767"/>
            <a:ext cx="1735667" cy="330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Q&amp;A </a:t>
            </a:r>
            <a:r>
              <a:rPr lang="ko-KR" altLang="en-US" sz="1300" dirty="0" smtClean="0">
                <a:solidFill>
                  <a:schemeClr val="tx1"/>
                </a:solidFill>
              </a:rPr>
              <a:t>답변 등록하기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324113" y="2963333"/>
            <a:ext cx="698490" cy="2370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Q&amp;A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309288" y="3775655"/>
            <a:ext cx="698490" cy="2370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Q&amp;A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328342" y="4266527"/>
            <a:ext cx="698490" cy="2370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Q&amp;A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3908291" y="3691467"/>
            <a:ext cx="3119042" cy="423333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 err="1">
                <a:solidFill>
                  <a:schemeClr val="dk1"/>
                </a:solidFill>
              </a:rPr>
              <a:t>네이버페이</a:t>
            </a:r>
            <a:r>
              <a:rPr lang="ko-KR" altLang="en-US" sz="800" dirty="0">
                <a:solidFill>
                  <a:schemeClr val="dk1"/>
                </a:solidFill>
              </a:rPr>
              <a:t> 포인트로 결제했는데 현금영수증을 발급받을 수 있나요</a:t>
            </a:r>
            <a:r>
              <a:rPr lang="en-US" altLang="ko-KR" sz="800" dirty="0">
                <a:solidFill>
                  <a:schemeClr val="dk1"/>
                </a:solidFill>
              </a:rPr>
              <a:t>?</a:t>
            </a:r>
            <a:endParaRPr lang="ko-KR" altLang="en-US" sz="800" dirty="0"/>
          </a:p>
        </p:txBody>
      </p:sp>
      <p:sp>
        <p:nvSpPr>
          <p:cNvPr id="19" name="직사각형 18"/>
          <p:cNvSpPr/>
          <p:nvPr/>
        </p:nvSpPr>
        <p:spPr>
          <a:xfrm>
            <a:off x="3908300" y="4173393"/>
            <a:ext cx="3119042" cy="423333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 err="1">
                <a:solidFill>
                  <a:schemeClr val="dk1"/>
                </a:solidFill>
              </a:rPr>
              <a:t>네이버페이</a:t>
            </a:r>
            <a:r>
              <a:rPr lang="ko-KR" altLang="en-US" sz="800" dirty="0">
                <a:solidFill>
                  <a:schemeClr val="dk1"/>
                </a:solidFill>
              </a:rPr>
              <a:t> 포인트로 결제했는데 현금영수증을 발급받을 수 있나요</a:t>
            </a:r>
            <a:r>
              <a:rPr lang="en-US" altLang="ko-KR" sz="800" dirty="0">
                <a:solidFill>
                  <a:schemeClr val="dk1"/>
                </a:solidFill>
              </a:rPr>
              <a:t>?</a:t>
            </a:r>
            <a:endParaRPr lang="ko-KR" altLang="en-US" sz="800" dirty="0"/>
          </a:p>
        </p:txBody>
      </p:sp>
      <p:sp>
        <p:nvSpPr>
          <p:cNvPr id="20" name="직사각형 19"/>
          <p:cNvSpPr/>
          <p:nvPr/>
        </p:nvSpPr>
        <p:spPr>
          <a:xfrm>
            <a:off x="2404552" y="4757782"/>
            <a:ext cx="982124" cy="2370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tx1"/>
                </a:solidFill>
              </a:rPr>
              <a:t>Q&amp;A </a:t>
            </a:r>
            <a:r>
              <a:rPr lang="ko-KR" altLang="en-US" sz="1300" dirty="0" smtClean="0">
                <a:solidFill>
                  <a:schemeClr val="tx1"/>
                </a:solidFill>
              </a:rPr>
              <a:t>답변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908291" y="4664648"/>
            <a:ext cx="3119042" cy="423333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800" dirty="0"/>
          </a:p>
        </p:txBody>
      </p:sp>
      <p:sp>
        <p:nvSpPr>
          <p:cNvPr id="22" name="직사각형 21"/>
          <p:cNvSpPr/>
          <p:nvPr/>
        </p:nvSpPr>
        <p:spPr>
          <a:xfrm>
            <a:off x="5528733" y="5164667"/>
            <a:ext cx="482600" cy="3668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6282267" y="5181602"/>
            <a:ext cx="465666" cy="2624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등록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24" name="Google Shape;173;g7c553259d1_0_81"/>
          <p:cNvSpPr/>
          <p:nvPr/>
        </p:nvSpPr>
        <p:spPr>
          <a:xfrm>
            <a:off x="1232270" y="3794396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727200" y="1761067"/>
            <a:ext cx="6307667" cy="43433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1465360"/>
              </p:ext>
            </p:extLst>
          </p:nvPr>
        </p:nvGraphicFramePr>
        <p:xfrm>
          <a:off x="8480731" y="1649264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ht_admin_qna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51910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4411133" y="2852936"/>
            <a:ext cx="6016507" cy="2145310"/>
          </a:xfrm>
        </p:spPr>
        <p:txBody>
          <a:bodyPr/>
          <a:lstStyle/>
          <a:p>
            <a:r>
              <a:rPr lang="ko-KR" altLang="en-US" b="1" dirty="0" smtClean="0"/>
              <a:t>진행 현황</a:t>
            </a:r>
            <a:endParaRPr lang="ko-KR" altLang="en-US" b="1" dirty="0"/>
          </a:p>
        </p:txBody>
      </p:sp>
      <p:sp>
        <p:nvSpPr>
          <p:cNvPr id="31" name="제목 1"/>
          <p:cNvSpPr txBox="1">
            <a:spLocks/>
          </p:cNvSpPr>
          <p:nvPr/>
        </p:nvSpPr>
        <p:spPr>
          <a:xfrm>
            <a:off x="7110113" y="4201323"/>
            <a:ext cx="4056452" cy="79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sz="2500" dirty="0"/>
              <a:t>지식공유 플랫폼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1583965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진행 현황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1964" y="920750"/>
            <a:ext cx="8131549" cy="57171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43119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774113" y="183820"/>
            <a:ext cx="8781398" cy="724900"/>
          </a:xfrm>
        </p:spPr>
        <p:txBody>
          <a:bodyPr>
            <a:normAutofit/>
          </a:bodyPr>
          <a:lstStyle/>
          <a:p>
            <a:r>
              <a:rPr lang="ko-KR" altLang="en-US" sz="3000" dirty="0" smtClean="0">
                <a:solidFill>
                  <a:schemeClr val="bg1"/>
                </a:solidFill>
              </a:rPr>
              <a:t>이번 주 </a:t>
            </a:r>
            <a:r>
              <a:rPr lang="en-US" altLang="ko-KR" sz="3000" dirty="0" smtClean="0">
                <a:solidFill>
                  <a:schemeClr val="bg1"/>
                </a:solidFill>
              </a:rPr>
              <a:t>Feedback</a:t>
            </a:r>
            <a:endParaRPr lang="ko-KR" altLang="en-US" sz="3000" dirty="0">
              <a:solidFill>
                <a:schemeClr val="bg1"/>
              </a:solidFill>
            </a:endParaRPr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882832" y="1244377"/>
            <a:ext cx="10632893" cy="4841392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ko-KR" altLang="en-US" sz="2200" dirty="0" smtClean="0"/>
              <a:t>이번 주 </a:t>
            </a:r>
            <a:r>
              <a:rPr lang="en-US" altLang="ko-KR" sz="2200" dirty="0" err="1" smtClean="0"/>
              <a:t>FeedBack</a:t>
            </a:r>
            <a:endParaRPr lang="en-US" altLang="ko-KR" sz="2200" dirty="0" smtClean="0"/>
          </a:p>
          <a:p>
            <a:pPr lvl="1">
              <a:buFont typeface="Wingdings" pitchFamily="2" charset="2"/>
              <a:buChar char="Ø"/>
            </a:pPr>
            <a:r>
              <a:rPr lang="ko-KR" altLang="en-US" sz="1800" dirty="0" smtClean="0"/>
              <a:t>기능 정리 단계 주말간 </a:t>
            </a:r>
            <a:r>
              <a:rPr lang="ko-KR" altLang="en-US" sz="1800" dirty="0" err="1" smtClean="0"/>
              <a:t>디스코드를</a:t>
            </a:r>
            <a:r>
              <a:rPr lang="ko-KR" altLang="en-US" sz="1800" dirty="0" smtClean="0"/>
              <a:t> 활용해서 회의 진행</a:t>
            </a:r>
            <a:endParaRPr lang="en-US" altLang="ko-KR" sz="1800" dirty="0" smtClean="0"/>
          </a:p>
          <a:p>
            <a:pPr lvl="1">
              <a:buFont typeface="Wingdings" pitchFamily="2" charset="2"/>
              <a:buChar char="Ø"/>
            </a:pPr>
            <a:r>
              <a:rPr lang="ko-KR" altLang="en-US" sz="1800" dirty="0" smtClean="0"/>
              <a:t>작업 중 이슈사항 발생 시 조원들과 공유하여 문제 해결할 수 있도록</a:t>
            </a:r>
            <a:endParaRPr lang="en-US" altLang="ko-KR" sz="1800" dirty="0" smtClean="0"/>
          </a:p>
          <a:p>
            <a:pPr lvl="1">
              <a:buFont typeface="Wingdings" pitchFamily="2" charset="2"/>
              <a:buChar char="Ø"/>
            </a:pPr>
            <a:r>
              <a:rPr lang="ko-KR" altLang="en-US" sz="1800" dirty="0" smtClean="0"/>
              <a:t>데이터 베이스 설계를 조속히 할 수 있도록</a:t>
            </a:r>
            <a:endParaRPr lang="en-US" altLang="ko-KR" sz="1800" dirty="0" smtClean="0"/>
          </a:p>
          <a:p>
            <a:pPr>
              <a:buFont typeface="Wingdings" pitchFamily="2" charset="2"/>
              <a:buChar char="Ø"/>
            </a:pPr>
            <a:endParaRPr lang="en-US" altLang="ko-KR" sz="2200" dirty="0"/>
          </a:p>
          <a:p>
            <a:pPr>
              <a:buFont typeface="Wingdings" pitchFamily="2" charset="2"/>
              <a:buChar char="Ø"/>
            </a:pPr>
            <a:endParaRPr lang="en-US" altLang="ko-KR" sz="2200" dirty="0" smtClean="0"/>
          </a:p>
          <a:p>
            <a:pPr>
              <a:buFont typeface="Wingdings" pitchFamily="2" charset="2"/>
              <a:buChar char="Ø"/>
            </a:pPr>
            <a:r>
              <a:rPr lang="ko-KR" altLang="en-US" sz="2200" dirty="0" smtClean="0"/>
              <a:t>차주 작업 시 개선 사항</a:t>
            </a:r>
            <a:endParaRPr lang="en-US" altLang="ko-KR" sz="2200" dirty="0" smtClean="0"/>
          </a:p>
          <a:p>
            <a:pPr lvl="1">
              <a:buFont typeface="Wingdings" pitchFamily="2" charset="2"/>
              <a:buChar char="Ø"/>
            </a:pPr>
            <a:r>
              <a:rPr lang="ko-KR" altLang="en-US" sz="1800" dirty="0" smtClean="0"/>
              <a:t>처음 계획에서 변경되는 사항이나 이슈사항이 발생하는 경우</a:t>
            </a:r>
            <a:endParaRPr lang="en-US" altLang="ko-KR" sz="1800" dirty="0" smtClean="0"/>
          </a:p>
          <a:p>
            <a:pPr marL="457200" lvl="1" indent="0">
              <a:buNone/>
            </a:pPr>
            <a:r>
              <a:rPr lang="en-US" altLang="ko-KR" sz="1800" dirty="0"/>
              <a:t> </a:t>
            </a:r>
            <a:r>
              <a:rPr lang="en-US" altLang="ko-KR" sz="1800" dirty="0" smtClean="0"/>
              <a:t> </a:t>
            </a:r>
            <a:r>
              <a:rPr lang="ko-KR" altLang="en-US" sz="1800" dirty="0" smtClean="0"/>
              <a:t> </a:t>
            </a:r>
            <a:r>
              <a:rPr lang="ko-KR" altLang="en-US" sz="1800" dirty="0" err="1" smtClean="0"/>
              <a:t>깃헙</a:t>
            </a:r>
            <a:r>
              <a:rPr lang="ko-KR" altLang="en-US" sz="1800" dirty="0" smtClean="0"/>
              <a:t> 폴더 이슈사항 공유 파일 적극적으로 사용하기</a:t>
            </a:r>
            <a:endParaRPr lang="en-US" altLang="ko-KR" sz="1800" dirty="0" smtClean="0"/>
          </a:p>
          <a:p>
            <a:pPr lvl="1">
              <a:buFont typeface="Wingdings" pitchFamily="2" charset="2"/>
              <a:buChar char="Ø"/>
            </a:pPr>
            <a:r>
              <a:rPr lang="ko-KR" altLang="en-US" sz="1800" dirty="0" smtClean="0"/>
              <a:t>조원들 모두 각자 </a:t>
            </a:r>
            <a:r>
              <a:rPr lang="en-US" altLang="ko-KR" sz="1800" dirty="0" smtClean="0"/>
              <a:t>ERD </a:t>
            </a:r>
            <a:r>
              <a:rPr lang="ko-KR" altLang="en-US" sz="1800" dirty="0" smtClean="0"/>
              <a:t>설계하여 회의를 통해 </a:t>
            </a:r>
            <a:r>
              <a:rPr lang="ko-KR" altLang="en-US" sz="1800" dirty="0" err="1" smtClean="0"/>
              <a:t>통합본</a:t>
            </a:r>
            <a:r>
              <a:rPr lang="ko-KR" altLang="en-US" sz="1800" dirty="0" smtClean="0"/>
              <a:t> 완성할 것</a:t>
            </a:r>
            <a:endParaRPr lang="en-US" altLang="ko-KR" sz="1800" dirty="0" smtClean="0"/>
          </a:p>
          <a:p>
            <a:pPr lvl="1">
              <a:buFont typeface="Wingdings" pitchFamily="2" charset="2"/>
              <a:buChar char="Ø"/>
            </a:pPr>
            <a:r>
              <a:rPr lang="ko-KR" altLang="en-US" sz="1800" dirty="0" smtClean="0"/>
              <a:t>웹 구현 작업 시작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59685931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4411133" y="2852936"/>
            <a:ext cx="6016507" cy="2145310"/>
          </a:xfrm>
        </p:spPr>
        <p:txBody>
          <a:bodyPr/>
          <a:lstStyle/>
          <a:p>
            <a:r>
              <a:rPr lang="ko-KR" altLang="en-US" b="1" dirty="0" smtClean="0"/>
              <a:t>양식 통일</a:t>
            </a:r>
            <a:endParaRPr lang="ko-KR" altLang="en-US" b="1" dirty="0"/>
          </a:p>
        </p:txBody>
      </p:sp>
      <p:sp>
        <p:nvSpPr>
          <p:cNvPr id="31" name="제목 1"/>
          <p:cNvSpPr txBox="1">
            <a:spLocks/>
          </p:cNvSpPr>
          <p:nvPr/>
        </p:nvSpPr>
        <p:spPr>
          <a:xfrm>
            <a:off x="7110113" y="4201323"/>
            <a:ext cx="4056452" cy="79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sz="2500" dirty="0"/>
              <a:t>지식공유 플랫폼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3354139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양식 통일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930" y="939802"/>
            <a:ext cx="6763979" cy="5681132"/>
          </a:xfrm>
          <a:prstGeom prst="rect">
            <a:avLst/>
          </a:prstGeom>
          <a:noFill/>
          <a:ln w="571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7315199" y="2607732"/>
            <a:ext cx="4334934" cy="31326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342900" indent="-342900">
              <a:buAutoNum type="arabicPeriod"/>
            </a:pPr>
            <a:r>
              <a:rPr lang="en-US" altLang="ko-KR" dirty="0" smtClean="0"/>
              <a:t>PREPARED STATEMENT </a:t>
            </a:r>
            <a:r>
              <a:rPr lang="ko-KR" altLang="en-US" dirty="0" smtClean="0"/>
              <a:t>사용</a:t>
            </a: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ko-KR" altLang="en-US" dirty="0" err="1" smtClean="0"/>
              <a:t>컬럼은</a:t>
            </a:r>
            <a:r>
              <a:rPr lang="ko-KR" altLang="en-US" dirty="0" smtClean="0"/>
              <a:t> 숫자 형식으로</a:t>
            </a:r>
            <a:endParaRPr lang="ko-KR" altLang="en-US" dirty="0"/>
          </a:p>
        </p:txBody>
      </p:sp>
      <p:cxnSp>
        <p:nvCxnSpPr>
          <p:cNvPr id="6" name="직선 화살표 연결선 5"/>
          <p:cNvCxnSpPr/>
          <p:nvPr/>
        </p:nvCxnSpPr>
        <p:spPr>
          <a:xfrm flipH="1" flipV="1">
            <a:off x="2379134" y="2455333"/>
            <a:ext cx="4936065" cy="355600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/>
          <p:cNvCxnSpPr/>
          <p:nvPr/>
        </p:nvCxnSpPr>
        <p:spPr>
          <a:xfrm flipH="1">
            <a:off x="4296919" y="3090333"/>
            <a:ext cx="3018280" cy="618067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2481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5393923" y="2852936"/>
            <a:ext cx="5033717" cy="2145310"/>
          </a:xfrm>
        </p:spPr>
        <p:txBody>
          <a:bodyPr/>
          <a:lstStyle/>
          <a:p>
            <a:r>
              <a:rPr lang="ko-KR" altLang="en-US" b="1" dirty="0" err="1" smtClean="0"/>
              <a:t>유즈케이스</a:t>
            </a:r>
            <a:endParaRPr lang="ko-KR" altLang="en-US" b="1" dirty="0"/>
          </a:p>
        </p:txBody>
      </p:sp>
      <p:sp>
        <p:nvSpPr>
          <p:cNvPr id="31" name="제목 1"/>
          <p:cNvSpPr txBox="1">
            <a:spLocks/>
          </p:cNvSpPr>
          <p:nvPr/>
        </p:nvSpPr>
        <p:spPr>
          <a:xfrm>
            <a:off x="7110113" y="4201323"/>
            <a:ext cx="4056452" cy="79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sz="2500" dirty="0"/>
              <a:t>지식공유 플랫폼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2195117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양식 통일</a:t>
            </a:r>
            <a:endParaRPr lang="ko-KR" altLang="en-US" dirty="0"/>
          </a:p>
        </p:txBody>
      </p:sp>
      <p:graphicFrame>
        <p:nvGraphicFramePr>
          <p:cNvPr id="5" name="내용 개체 틀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21979730"/>
              </p:ext>
            </p:extLst>
          </p:nvPr>
        </p:nvGraphicFramePr>
        <p:xfrm>
          <a:off x="431800" y="1176338"/>
          <a:ext cx="11345864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90800"/>
                <a:gridCol w="8755064"/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통일 양식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JAVA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ko-KR" altLang="en-US" baseline="0" dirty="0" err="1" smtClean="0"/>
                        <a:t>패키지명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ezone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JAVA DAO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ezone.dao.ht(</a:t>
                      </a:r>
                      <a:r>
                        <a:rPr lang="ko-KR" altLang="en-US" dirty="0" smtClean="0"/>
                        <a:t>이니셜</a:t>
                      </a:r>
                      <a:r>
                        <a:rPr lang="en-US" altLang="ko-KR" dirty="0" smtClean="0"/>
                        <a:t>)_-----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JAVA SERVICE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ezone.service.ht(</a:t>
                      </a:r>
                      <a:r>
                        <a:rPr lang="ko-KR" altLang="en-US" dirty="0" smtClean="0"/>
                        <a:t>이니셜</a:t>
                      </a:r>
                      <a:r>
                        <a:rPr lang="en-US" altLang="ko-KR" dirty="0" smtClean="0"/>
                        <a:t>)_-----</a:t>
                      </a:r>
                      <a:endParaRPr lang="ko-KR" alt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JAVA CONTROLLER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ezone.controller.ht(</a:t>
                      </a:r>
                      <a:r>
                        <a:rPr lang="ko-KR" altLang="en-US" dirty="0" smtClean="0"/>
                        <a:t>이니셜</a:t>
                      </a:r>
                      <a:r>
                        <a:rPr lang="en-US" altLang="ko-KR" dirty="0" smtClean="0"/>
                        <a:t>)_----</a:t>
                      </a:r>
                      <a:endParaRPr lang="ko-KR" alt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JAVA</a:t>
                      </a:r>
                      <a:r>
                        <a:rPr lang="en-US" altLang="ko-KR" baseline="0" dirty="0" smtClean="0"/>
                        <a:t> VO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ezone.vo.ht(</a:t>
                      </a:r>
                      <a:r>
                        <a:rPr lang="ko-KR" altLang="en-US" dirty="0" smtClean="0"/>
                        <a:t>이니셜</a:t>
                      </a:r>
                      <a:r>
                        <a:rPr lang="en-US" altLang="ko-KR" dirty="0" smtClean="0"/>
                        <a:t>)_----</a:t>
                      </a:r>
                      <a:endParaRPr lang="ko-KR" alt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/>
                        <a:t>코드형</a:t>
                      </a:r>
                      <a:r>
                        <a:rPr lang="ko-KR" altLang="en-US" dirty="0" smtClean="0"/>
                        <a:t> 데이터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가운데 정렬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/>
                        <a:t>숫자형</a:t>
                      </a:r>
                      <a:r>
                        <a:rPr lang="ko-KR" altLang="en-US" dirty="0" smtClean="0"/>
                        <a:t> 데이터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오른쪽 정렬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smtClean="0"/>
                        <a:t>천</a:t>
                      </a:r>
                      <a:r>
                        <a:rPr lang="ko-KR" altLang="en-US" baseline="0" dirty="0" smtClean="0"/>
                        <a:t> 단위 콤마</a:t>
                      </a:r>
                      <a:r>
                        <a:rPr lang="en-US" altLang="ko-KR" baseline="0" dirty="0" smtClean="0"/>
                        <a:t>(,)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문자열 데이터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왼쪽 정렬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13257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sz="6000" dirty="0"/>
              <a:t>THANK 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en-US" altLang="ko-KR" sz="6000" dirty="0" smtClean="0"/>
              <a:t>YOU</a:t>
            </a:r>
            <a:endParaRPr lang="ko-KR" altLang="en-US" sz="6000" dirty="0"/>
          </a:p>
        </p:txBody>
      </p:sp>
    </p:spTree>
    <p:extLst>
      <p:ext uri="{BB962C8B-B14F-4D97-AF65-F5344CB8AC3E}">
        <p14:creationId xmlns:p14="http://schemas.microsoft.com/office/powerpoint/2010/main" val="815731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"/>
            <a:ext cx="12192000" cy="68579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85610" y="2492896"/>
            <a:ext cx="7020780" cy="523220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2800" b="1" spc="300" dirty="0">
                <a:solidFill>
                  <a:schemeClr val="bg1"/>
                </a:solidFill>
                <a:latin typeface="Microsoft Yi Baiti" pitchFamily="66" charset="0"/>
                <a:ea typeface="KoPub돋움체 Medium" pitchFamily="18" charset="-127"/>
              </a:rPr>
              <a:t>권기범</a:t>
            </a:r>
            <a:endParaRPr lang="en-US" altLang="ko-KR" sz="2800" b="1" spc="300" dirty="0">
              <a:solidFill>
                <a:schemeClr val="bg1"/>
              </a:solidFill>
              <a:latin typeface="Microsoft Yi Baiti" pitchFamily="66" charset="0"/>
              <a:ea typeface="KoPub돋움체 Medium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68597" y="4149080"/>
            <a:ext cx="7254806" cy="261610"/>
          </a:xfrm>
          <a:prstGeom prst="rect">
            <a:avLst/>
          </a:prstGeom>
          <a:noFill/>
          <a:scene3d>
            <a:camera prst="orthographic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alpha val="77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화면 설계서</a:t>
            </a:r>
          </a:p>
        </p:txBody>
      </p:sp>
    </p:spTree>
    <p:extLst>
      <p:ext uri="{BB962C8B-B14F-4D97-AF65-F5344CB8AC3E}">
        <p14:creationId xmlns:p14="http://schemas.microsoft.com/office/powerpoint/2010/main" val="2813050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500"/>
              <a:defRPr/>
            </a:pPr>
            <a:r>
              <a:rPr lang="en-US" altLang="ko-KR" sz="3600" b="0" smtClean="0"/>
              <a:t>[</a:t>
            </a:r>
            <a:r>
              <a:rPr lang="ko-KR" altLang="en-US" sz="3600" b="0" smtClean="0"/>
              <a:t>화면설계</a:t>
            </a:r>
            <a:r>
              <a:rPr lang="en-US" altLang="ko-KR" sz="3600" b="0" smtClean="0"/>
              <a:t>] </a:t>
            </a:r>
            <a:r>
              <a:rPr lang="ko-KR" altLang="en-US" sz="3600" b="0" smtClean="0"/>
              <a:t>사용자 </a:t>
            </a:r>
            <a:r>
              <a:rPr lang="en-US" altLang="ko-KR" sz="3600" b="0" smtClean="0"/>
              <a:t>– </a:t>
            </a:r>
            <a:r>
              <a:rPr lang="ko-KR" altLang="en-US" sz="3600" b="0" smtClean="0"/>
              <a:t>웹 </a:t>
            </a:r>
            <a:r>
              <a:rPr lang="en-US" altLang="ko-KR" sz="3600" b="0" smtClean="0"/>
              <a:t>- </a:t>
            </a:r>
            <a:r>
              <a:rPr lang="ko-KR" altLang="en-US" sz="3600" b="0" smtClean="0"/>
              <a:t>메인페이지</a:t>
            </a:r>
            <a:r>
              <a:rPr lang="ko-KR" altLang="en-US" sz="2400" b="0" smtClean="0"/>
              <a:t> </a:t>
            </a:r>
            <a:r>
              <a:rPr lang="en-US" altLang="ko-KR" sz="2400" b="0"/>
              <a:t>- HEADER</a:t>
            </a:r>
            <a:endParaRPr lang="ko-KR" altLang="en-US" sz="2400" b="0" dirty="0"/>
          </a:p>
        </p:txBody>
      </p:sp>
      <p:sp>
        <p:nvSpPr>
          <p:cNvPr id="5" name="Google Shape;164;g7c553259d1_0_81"/>
          <p:cNvSpPr/>
          <p:nvPr/>
        </p:nvSpPr>
        <p:spPr>
          <a:xfrm>
            <a:off x="3891869" y="5974235"/>
            <a:ext cx="2789963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" name="Google Shape;168;g7c553259d1_0_81"/>
          <p:cNvSpPr/>
          <p:nvPr/>
        </p:nvSpPr>
        <p:spPr>
          <a:xfrm>
            <a:off x="560723" y="1442690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7" name="Google Shape;169;g7c553259d1_0_81"/>
          <p:cNvGraphicFramePr/>
          <p:nvPr>
            <p:extLst/>
          </p:nvPr>
        </p:nvGraphicFramePr>
        <p:xfrm>
          <a:off x="8650244" y="2039603"/>
          <a:ext cx="2869750" cy="466897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메인 헤더 페이지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로고와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검색창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알림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모달창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메뉴바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구현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세미나존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세미나존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마다의 특징을 설명해주는 페이지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추천 세미나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등록 수가 가장 많은 순서대로</a:t>
                      </a:r>
                      <a:endParaRPr lang="en-US" altLang="ko-KR" sz="150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None/>
                      </a:pP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해당 세미나가 노출이 됨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메인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Footer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페이지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회사 정보를 나타냄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캐러셀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배너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인기 많은 세미나 홍보 이미지를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캐러셀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배너로 노출 시킴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766123" y="1630346"/>
            <a:ext cx="6251490" cy="221672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186" y="1752237"/>
            <a:ext cx="6115365" cy="1967739"/>
          </a:xfrm>
          <a:prstGeom prst="rect">
            <a:avLst/>
          </a:prstGeom>
        </p:spPr>
      </p:pic>
      <p:sp>
        <p:nvSpPr>
          <p:cNvPr id="10" name="Google Shape;173;g7c553259d1_0_81"/>
          <p:cNvSpPr/>
          <p:nvPr/>
        </p:nvSpPr>
        <p:spPr>
          <a:xfrm>
            <a:off x="889095" y="1625137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/>
          </p:nvPr>
        </p:nvGraphicFramePr>
        <p:xfrm>
          <a:off x="8650244" y="1305087"/>
          <a:ext cx="2788860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88860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kb_user_w_mainHeader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96217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z="4000" b="0" smtClean="0"/>
              <a:t>[</a:t>
            </a:r>
            <a:r>
              <a:rPr lang="ko-KR" altLang="en-US" sz="4000" b="0" smtClean="0"/>
              <a:t>화면구현</a:t>
            </a:r>
            <a:r>
              <a:rPr lang="en-US" altLang="ko-KR" sz="4000" b="0" smtClean="0"/>
              <a:t>] </a:t>
            </a:r>
            <a:r>
              <a:rPr lang="ko-KR" altLang="en-US" sz="4000" b="0" smtClean="0"/>
              <a:t>사용자 </a:t>
            </a:r>
            <a:r>
              <a:rPr lang="en-US" altLang="ko-KR" sz="4000" b="0" smtClean="0"/>
              <a:t>– </a:t>
            </a:r>
            <a:r>
              <a:rPr lang="ko-KR" altLang="en-US" sz="4000" b="0" smtClean="0"/>
              <a:t>웹 </a:t>
            </a:r>
            <a:r>
              <a:rPr lang="en-US" altLang="ko-KR" sz="4000" b="0" smtClean="0"/>
              <a:t>- </a:t>
            </a:r>
            <a:r>
              <a:rPr lang="ko-KR" altLang="en-US" sz="4000" b="0" smtClean="0"/>
              <a:t>메인페이지</a:t>
            </a:r>
            <a:r>
              <a:rPr lang="ko-KR" altLang="en-US" sz="2400" b="0" smtClean="0"/>
              <a:t> </a:t>
            </a:r>
            <a:r>
              <a:rPr lang="en-US" altLang="ko-KR" sz="2400" b="0"/>
              <a:t>- HEADER</a:t>
            </a: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16" y="1447060"/>
            <a:ext cx="9086335" cy="196340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703" y="3815353"/>
            <a:ext cx="7324725" cy="2845317"/>
          </a:xfrm>
          <a:prstGeom prst="rect">
            <a:avLst/>
          </a:prstGeom>
        </p:spPr>
      </p:pic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9049261"/>
              </p:ext>
            </p:extLst>
          </p:nvPr>
        </p:nvGraphicFramePr>
        <p:xfrm>
          <a:off x="9292795" y="1447060"/>
          <a:ext cx="2788860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88860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kb_user_w_mainHeader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352155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500"/>
              <a:defRPr/>
            </a:pPr>
            <a:r>
              <a:rPr lang="en-US" altLang="ko-KR" sz="3600" b="0" smtClean="0"/>
              <a:t>[</a:t>
            </a:r>
            <a:r>
              <a:rPr lang="ko-KR" altLang="en-US" sz="3600" b="0" smtClean="0"/>
              <a:t>화면설계</a:t>
            </a:r>
            <a:r>
              <a:rPr lang="en-US" altLang="ko-KR" sz="3600" b="0" smtClean="0"/>
              <a:t>] </a:t>
            </a:r>
            <a:r>
              <a:rPr lang="ko-KR" altLang="en-US" sz="3600" b="0" smtClean="0"/>
              <a:t>사용자 </a:t>
            </a:r>
            <a:r>
              <a:rPr lang="en-US" altLang="ko-KR" sz="3600" b="0" smtClean="0"/>
              <a:t>– </a:t>
            </a:r>
            <a:r>
              <a:rPr lang="ko-KR" altLang="en-US" sz="3600" b="0" smtClean="0"/>
              <a:t>웹 </a:t>
            </a:r>
            <a:r>
              <a:rPr lang="en-US" altLang="ko-KR" sz="3600" b="0" smtClean="0"/>
              <a:t>- </a:t>
            </a:r>
            <a:r>
              <a:rPr lang="ko-KR" altLang="en-US" sz="3600" b="0" smtClean="0"/>
              <a:t>메인페이지</a:t>
            </a:r>
            <a:r>
              <a:rPr lang="ko-KR" altLang="en-US" sz="2000" b="0" smtClean="0"/>
              <a:t> </a:t>
            </a:r>
            <a:r>
              <a:rPr lang="en-US" altLang="ko-KR" sz="2800" b="0"/>
              <a:t>-  </a:t>
            </a:r>
            <a:r>
              <a:rPr lang="ko-KR" altLang="en-US" sz="2800" b="0"/>
              <a:t>컨텐츠</a:t>
            </a:r>
            <a:endParaRPr lang="ko-KR" altLang="en-US" sz="2800" b="0" dirty="0"/>
          </a:p>
        </p:txBody>
      </p:sp>
      <p:sp>
        <p:nvSpPr>
          <p:cNvPr id="12" name="Google Shape;164;g7c553259d1_0_81"/>
          <p:cNvSpPr/>
          <p:nvPr/>
        </p:nvSpPr>
        <p:spPr>
          <a:xfrm>
            <a:off x="3875393" y="5954997"/>
            <a:ext cx="2789963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" name="Google Shape;168;g7c553259d1_0_81"/>
          <p:cNvSpPr/>
          <p:nvPr/>
        </p:nvSpPr>
        <p:spPr>
          <a:xfrm>
            <a:off x="612312" y="1508100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4" name="Google Shape;169;g7c553259d1_0_81"/>
          <p:cNvGraphicFramePr/>
          <p:nvPr>
            <p:extLst/>
          </p:nvPr>
        </p:nvGraphicFramePr>
        <p:xfrm>
          <a:off x="8397333" y="2166695"/>
          <a:ext cx="2869750" cy="4535797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143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85831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메인 헤더 페이지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로고와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검색창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알림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모달창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메뉴바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구현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8958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세미나존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세미나존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마다의 특징을 설명해주는 페이지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88783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추천 세미나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등록 수가 가장 많은 순서대로</a:t>
                      </a:r>
                      <a:endParaRPr lang="en-US" altLang="ko-KR" sz="150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None/>
                      </a:pP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해당 세미나가 노출이 됨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6848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메인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Footer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페이지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회사 정보를 나타냄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88783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캐러셀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배너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인기 많은 세미나 홍보 이미지를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캐러셀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배너로 노출 시킴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pic>
        <p:nvPicPr>
          <p:cNvPr id="18" name="그림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094" y="3700437"/>
            <a:ext cx="6466381" cy="1512598"/>
          </a:xfrm>
          <a:prstGeom prst="rect">
            <a:avLst/>
          </a:prstGeom>
        </p:spPr>
      </p:pic>
      <p:sp>
        <p:nvSpPr>
          <p:cNvPr id="19" name="Google Shape;174;g7c553259d1_0_81"/>
          <p:cNvSpPr/>
          <p:nvPr/>
        </p:nvSpPr>
        <p:spPr>
          <a:xfrm>
            <a:off x="817381" y="4030357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541" y="5358008"/>
            <a:ext cx="6466381" cy="1293624"/>
          </a:xfrm>
          <a:prstGeom prst="rect">
            <a:avLst/>
          </a:prstGeom>
        </p:spPr>
      </p:pic>
      <p:sp>
        <p:nvSpPr>
          <p:cNvPr id="21" name="Google Shape;196;g7c553259d1_0_81"/>
          <p:cNvSpPr/>
          <p:nvPr/>
        </p:nvSpPr>
        <p:spPr>
          <a:xfrm>
            <a:off x="868595" y="5548617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868595" y="1936943"/>
            <a:ext cx="6008538" cy="15841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캐러셀 배너</a:t>
            </a:r>
          </a:p>
        </p:txBody>
      </p:sp>
      <p:sp>
        <p:nvSpPr>
          <p:cNvPr id="23" name="Google Shape;207;g7c553259d1_0_81"/>
          <p:cNvSpPr/>
          <p:nvPr/>
        </p:nvSpPr>
        <p:spPr>
          <a:xfrm>
            <a:off x="1002618" y="2037328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24" name="표 23"/>
          <p:cNvGraphicFramePr>
            <a:graphicFrameLocks noGrp="1"/>
          </p:cNvGraphicFramePr>
          <p:nvPr>
            <p:extLst/>
          </p:nvPr>
        </p:nvGraphicFramePr>
        <p:xfrm>
          <a:off x="8397333" y="1397228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kb_user_w_main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36348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500"/>
              <a:defRPr/>
            </a:pPr>
            <a:r>
              <a:rPr lang="en-US" altLang="ko-KR" sz="3600" b="0" smtClean="0"/>
              <a:t>[</a:t>
            </a:r>
            <a:r>
              <a:rPr lang="ko-KR" altLang="en-US" sz="3600" b="0" smtClean="0"/>
              <a:t>화면설계</a:t>
            </a:r>
            <a:r>
              <a:rPr lang="en-US" altLang="ko-KR" sz="3600" b="0" smtClean="0"/>
              <a:t>] </a:t>
            </a:r>
            <a:r>
              <a:rPr lang="ko-KR" altLang="en-US" sz="3600" b="0" smtClean="0"/>
              <a:t>사용자 </a:t>
            </a:r>
            <a:r>
              <a:rPr lang="en-US" altLang="ko-KR" sz="3600" b="0" smtClean="0"/>
              <a:t>– </a:t>
            </a:r>
            <a:r>
              <a:rPr lang="ko-KR" altLang="en-US" sz="3600" b="0" smtClean="0"/>
              <a:t>웹 </a:t>
            </a:r>
            <a:r>
              <a:rPr lang="en-US" altLang="ko-KR" sz="3600" b="0" smtClean="0"/>
              <a:t>-  </a:t>
            </a:r>
            <a:r>
              <a:rPr lang="ko-KR" altLang="en-US" sz="3600" b="0" smtClean="0"/>
              <a:t>메인페이지</a:t>
            </a:r>
            <a:r>
              <a:rPr lang="ko-KR" altLang="en-US" sz="2000" b="0" smtClean="0"/>
              <a:t> </a:t>
            </a:r>
            <a:r>
              <a:rPr lang="en-US" altLang="ko-KR" sz="2800" b="0"/>
              <a:t>-  </a:t>
            </a:r>
            <a:r>
              <a:rPr lang="en-US" altLang="ko-KR" sz="2800" b="0" smtClean="0"/>
              <a:t>Footer</a:t>
            </a:r>
            <a:endParaRPr lang="ko-KR" altLang="en-US" sz="2800" b="0" dirty="0"/>
          </a:p>
        </p:txBody>
      </p:sp>
      <p:sp>
        <p:nvSpPr>
          <p:cNvPr id="15" name="Google Shape;168;g7c553259d1_0_81"/>
          <p:cNvSpPr/>
          <p:nvPr/>
        </p:nvSpPr>
        <p:spPr>
          <a:xfrm>
            <a:off x="884161" y="1436721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" name="Google Shape;169;g7c553259d1_0_81"/>
          <p:cNvGraphicFramePr/>
          <p:nvPr>
            <p:extLst/>
          </p:nvPr>
        </p:nvGraphicFramePr>
        <p:xfrm>
          <a:off x="8452537" y="2161333"/>
          <a:ext cx="2869750" cy="4612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메인 헤더 페이지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로고와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검색창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알림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모달창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메뉴바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구현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메인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Footer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페이지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회사 정보를 나타냄</a:t>
                      </a: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세미나존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세미나존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마다의 특징을 설명해주는 페이지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추천 세미나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등록 수가 가장 많은 순서대로</a:t>
                      </a:r>
                      <a:endParaRPr lang="en-US" altLang="ko-KR" sz="150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None/>
                      </a:pP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해당 세미나가 노출이 됨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캐러셀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배너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인기 많은 세미나 홍보 이미지를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캐러셀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배너로 노출 시킴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sp>
        <p:nvSpPr>
          <p:cNvPr id="17" name="Google Shape;207;g7c553259d1_0_81"/>
          <p:cNvSpPr/>
          <p:nvPr/>
        </p:nvSpPr>
        <p:spPr>
          <a:xfrm>
            <a:off x="1379955" y="1722368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820" y="2254423"/>
            <a:ext cx="6246845" cy="1587572"/>
          </a:xfrm>
          <a:prstGeom prst="rect">
            <a:avLst/>
          </a:prstGeom>
        </p:spPr>
      </p:pic>
      <p:graphicFrame>
        <p:nvGraphicFramePr>
          <p:cNvPr id="26" name="표 25"/>
          <p:cNvGraphicFramePr>
            <a:graphicFrameLocks noGrp="1"/>
          </p:cNvGraphicFramePr>
          <p:nvPr>
            <p:extLst/>
          </p:nvPr>
        </p:nvGraphicFramePr>
        <p:xfrm>
          <a:off x="8452537" y="1436721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kb_user_w_main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28526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500"/>
              <a:defRPr/>
            </a:pPr>
            <a:r>
              <a:rPr lang="en-US" altLang="ko-KR" sz="4000" b="0" smtClean="0"/>
              <a:t>[</a:t>
            </a:r>
            <a:r>
              <a:rPr lang="ko-KR" altLang="en-US" sz="4000" b="0" smtClean="0"/>
              <a:t>화면설계</a:t>
            </a:r>
            <a:r>
              <a:rPr lang="en-US" altLang="ko-KR" sz="4000" b="0" smtClean="0"/>
              <a:t>] </a:t>
            </a:r>
            <a:r>
              <a:rPr lang="ko-KR" altLang="en-US" sz="4000" b="0" smtClean="0"/>
              <a:t>사용자 </a:t>
            </a:r>
            <a:r>
              <a:rPr lang="en-US" altLang="ko-KR" sz="4000" b="0" smtClean="0"/>
              <a:t>– </a:t>
            </a:r>
            <a:r>
              <a:rPr lang="ko-KR" altLang="en-US" sz="4000" b="0" smtClean="0"/>
              <a:t>웹 </a:t>
            </a:r>
            <a:r>
              <a:rPr lang="en-US" altLang="ko-KR" sz="4000" b="0" smtClean="0"/>
              <a:t>- </a:t>
            </a:r>
            <a:r>
              <a:rPr lang="ko-KR" altLang="en-US" sz="4000" b="0" smtClean="0"/>
              <a:t>로그인 </a:t>
            </a:r>
            <a:r>
              <a:rPr lang="ko-KR" altLang="en-US" sz="4000" b="0"/>
              <a:t>페이지</a:t>
            </a:r>
            <a:r>
              <a:rPr lang="ko-KR" altLang="en-US" sz="2400" b="0"/>
              <a:t> </a:t>
            </a:r>
            <a:endParaRPr lang="ko-KR" altLang="en-US" sz="2400" b="0" dirty="0"/>
          </a:p>
        </p:txBody>
      </p:sp>
      <p:sp>
        <p:nvSpPr>
          <p:cNvPr id="8" name="Google Shape;168;g7c553259d1_0_81"/>
          <p:cNvSpPr/>
          <p:nvPr/>
        </p:nvSpPr>
        <p:spPr>
          <a:xfrm>
            <a:off x="834733" y="1556950"/>
            <a:ext cx="6526163" cy="5015487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9" name="Google Shape;169;g7c553259d1_0_81"/>
          <p:cNvGraphicFramePr/>
          <p:nvPr>
            <p:extLst/>
          </p:nvPr>
        </p:nvGraphicFramePr>
        <p:xfrm>
          <a:off x="7738751" y="3328889"/>
          <a:ext cx="2869750" cy="263334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3388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37159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아이디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,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비밀번호를 확인하여 로그인 여부를 정함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.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로그인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성송하면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메인페이지로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이동</a:t>
                      </a:r>
                      <a:r>
                        <a:rPr lang="ko-KR" altLang="en-US" sz="1500" b="0" u="none" strike="noStrike" cap="none" baseline="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실패하면 실패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팝업창이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뜨게 함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.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네이버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카카오로 따로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364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727" y="1727989"/>
            <a:ext cx="6102172" cy="4234245"/>
          </a:xfrm>
          <a:prstGeom prst="rect">
            <a:avLst/>
          </a:prstGeom>
        </p:spPr>
      </p:pic>
      <p:sp>
        <p:nvSpPr>
          <p:cNvPr id="11" name="Google Shape;173;g7c553259d1_0_81"/>
          <p:cNvSpPr/>
          <p:nvPr/>
        </p:nvSpPr>
        <p:spPr>
          <a:xfrm>
            <a:off x="1278877" y="1638984"/>
            <a:ext cx="245944" cy="30431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/>
          </p:nvPr>
        </p:nvGraphicFramePr>
        <p:xfrm>
          <a:off x="7802724" y="2415875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30004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30004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kb_user_w_login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63617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500"/>
              <a:defRPr/>
            </a:pPr>
            <a:r>
              <a:rPr lang="en-US" altLang="ko-KR" sz="4000" b="0" smtClean="0"/>
              <a:t>[</a:t>
            </a:r>
            <a:r>
              <a:rPr lang="ko-KR" altLang="en-US" sz="4000" b="0" smtClean="0"/>
              <a:t>화면설계</a:t>
            </a:r>
            <a:r>
              <a:rPr lang="en-US" altLang="ko-KR" sz="4000" b="0" smtClean="0"/>
              <a:t>] </a:t>
            </a:r>
            <a:r>
              <a:rPr lang="ko-KR" altLang="en-US" sz="4000" b="0" smtClean="0"/>
              <a:t>사용자 </a:t>
            </a:r>
            <a:r>
              <a:rPr lang="en-US" altLang="ko-KR" sz="4000" b="0" smtClean="0"/>
              <a:t>– </a:t>
            </a:r>
            <a:r>
              <a:rPr lang="ko-KR" altLang="en-US" sz="4000" b="0" smtClean="0"/>
              <a:t>모바일 </a:t>
            </a:r>
            <a:r>
              <a:rPr lang="en-US" altLang="ko-KR" sz="4000" b="0" smtClean="0"/>
              <a:t>-</a:t>
            </a:r>
            <a:r>
              <a:rPr lang="ko-KR" altLang="en-US" sz="4000" b="0" smtClean="0"/>
              <a:t>메인페이지</a:t>
            </a:r>
            <a:endParaRPr lang="ko-KR" altLang="en-US" sz="2400" b="0" dirty="0"/>
          </a:p>
        </p:txBody>
      </p:sp>
      <p:sp>
        <p:nvSpPr>
          <p:cNvPr id="13" name="Google Shape;168;g7c553259d1_0_81"/>
          <p:cNvSpPr/>
          <p:nvPr/>
        </p:nvSpPr>
        <p:spPr>
          <a:xfrm>
            <a:off x="1271339" y="1271965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4" name="Google Shape;169;g7c553259d1_0_81"/>
          <p:cNvGraphicFramePr/>
          <p:nvPr>
            <p:extLst/>
          </p:nvPr>
        </p:nvGraphicFramePr>
        <p:xfrm>
          <a:off x="8501614" y="3571468"/>
          <a:ext cx="2869750" cy="271137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아이디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,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비밀번호를 확인하여 로그인 여부를 정함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.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로그인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성송하면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메인페이지로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이동</a:t>
                      </a:r>
                      <a:r>
                        <a:rPr lang="ko-KR" altLang="en-US" sz="1500" b="0" u="none" strike="noStrike" cap="none" baseline="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실패하면 실패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팝업창이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뜨게 함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.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네이버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카카오로 따로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15" name="Google Shape;173;g7c553259d1_0_81"/>
          <p:cNvSpPr/>
          <p:nvPr/>
        </p:nvSpPr>
        <p:spPr>
          <a:xfrm>
            <a:off x="1715483" y="1668121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0326" y="1395860"/>
            <a:ext cx="2248186" cy="4883645"/>
          </a:xfrm>
          <a:prstGeom prst="rect">
            <a:avLst/>
          </a:prstGeom>
        </p:spPr>
      </p:pic>
      <p:graphicFrame>
        <p:nvGraphicFramePr>
          <p:cNvPr id="17" name="표 16"/>
          <p:cNvGraphicFramePr>
            <a:graphicFrameLocks noGrp="1"/>
          </p:cNvGraphicFramePr>
          <p:nvPr>
            <p:extLst/>
          </p:nvPr>
        </p:nvGraphicFramePr>
        <p:xfrm>
          <a:off x="8501614" y="2455885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kb_user_m_main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45457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87266" y="140419"/>
            <a:ext cx="9646078" cy="796908"/>
          </a:xfrm>
        </p:spPr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500"/>
              <a:defRPr/>
            </a:pPr>
            <a:r>
              <a:rPr lang="en-US" altLang="ko-KR" sz="3600" b="0" smtClean="0"/>
              <a:t>[</a:t>
            </a:r>
            <a:r>
              <a:rPr lang="ko-KR" altLang="en-US" sz="3600" b="0" smtClean="0"/>
              <a:t>화면설계</a:t>
            </a:r>
            <a:r>
              <a:rPr lang="en-US" altLang="ko-KR" sz="3600" b="0" smtClean="0"/>
              <a:t>] </a:t>
            </a:r>
            <a:r>
              <a:rPr lang="ko-KR" altLang="en-US" sz="3600" b="0" smtClean="0"/>
              <a:t>사용자 </a:t>
            </a:r>
            <a:r>
              <a:rPr lang="en-US" altLang="ko-KR" sz="3600" b="0" smtClean="0"/>
              <a:t>– </a:t>
            </a:r>
            <a:r>
              <a:rPr lang="ko-KR" altLang="en-US" sz="3600" b="0" smtClean="0"/>
              <a:t>모바일 </a:t>
            </a:r>
            <a:r>
              <a:rPr lang="en-US" altLang="ko-KR" sz="3600" b="0" smtClean="0"/>
              <a:t>- </a:t>
            </a:r>
            <a:r>
              <a:rPr lang="ko-KR" altLang="en-US" sz="3600" b="0" smtClean="0"/>
              <a:t>로그인 페이지</a:t>
            </a:r>
            <a:r>
              <a:rPr lang="ko-KR" altLang="en-US" sz="2000" b="0" smtClean="0"/>
              <a:t> </a:t>
            </a:r>
            <a:endParaRPr lang="ko-KR" altLang="en-US" sz="2000" b="0" dirty="0"/>
          </a:p>
        </p:txBody>
      </p:sp>
      <p:sp>
        <p:nvSpPr>
          <p:cNvPr id="18" name="Google Shape;168;g7c553259d1_0_81"/>
          <p:cNvSpPr/>
          <p:nvPr/>
        </p:nvSpPr>
        <p:spPr>
          <a:xfrm>
            <a:off x="1271339" y="1271965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9" name="Google Shape;169;g7c553259d1_0_81"/>
          <p:cNvGraphicFramePr/>
          <p:nvPr>
            <p:extLst/>
          </p:nvPr>
        </p:nvGraphicFramePr>
        <p:xfrm>
          <a:off x="8147736" y="3596558"/>
          <a:ext cx="2869750" cy="271137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아이디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,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비밀번호를 확인하여 로그인 여부를 정함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.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로그인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성송하면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메인페이지로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이동</a:t>
                      </a:r>
                      <a:r>
                        <a:rPr lang="ko-KR" altLang="en-US" sz="1500" b="0" u="none" strike="noStrike" cap="none" baseline="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실패하면 실패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팝업창이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뜨게 함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.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네이버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카카오로 따로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20" name="Google Shape;173;g7c553259d1_0_81"/>
          <p:cNvSpPr/>
          <p:nvPr/>
        </p:nvSpPr>
        <p:spPr>
          <a:xfrm>
            <a:off x="1715483" y="1668121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1405" y="1586205"/>
            <a:ext cx="2577996" cy="4562766"/>
          </a:xfrm>
          <a:prstGeom prst="rect">
            <a:avLst/>
          </a:prstGeom>
        </p:spPr>
      </p:pic>
      <p:graphicFrame>
        <p:nvGraphicFramePr>
          <p:cNvPr id="22" name="표 21"/>
          <p:cNvGraphicFramePr>
            <a:graphicFrameLocks noGrp="1"/>
          </p:cNvGraphicFramePr>
          <p:nvPr>
            <p:extLst/>
          </p:nvPr>
        </p:nvGraphicFramePr>
        <p:xfrm>
          <a:off x="8215372" y="2621820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kb_user_m_login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74185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유저 </a:t>
            </a:r>
            <a:r>
              <a:rPr lang="ko-KR" altLang="en-US" dirty="0" err="1" smtClean="0"/>
              <a:t>플로우</a:t>
            </a:r>
            <a:endParaRPr lang="ko-KR" altLang="en-US" dirty="0"/>
          </a:p>
        </p:txBody>
      </p:sp>
      <p:pic>
        <p:nvPicPr>
          <p:cNvPr id="5" name="Google Shape;54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3592" y="2894755"/>
            <a:ext cx="708000" cy="14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58;p13"/>
          <p:cNvSpPr txBox="1"/>
          <p:nvPr/>
        </p:nvSpPr>
        <p:spPr>
          <a:xfrm>
            <a:off x="27755" y="4264067"/>
            <a:ext cx="827305" cy="4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ko-KR" altLang="en-US" sz="1333" b="1" dirty="0"/>
              <a:t>사용자</a:t>
            </a:r>
            <a:endParaRPr sz="1333" b="1" dirty="0"/>
          </a:p>
        </p:txBody>
      </p:sp>
      <p:pic>
        <p:nvPicPr>
          <p:cNvPr id="7" name="Google Shape;60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282434" y="2737684"/>
            <a:ext cx="708000" cy="14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71;p13"/>
          <p:cNvSpPr txBox="1"/>
          <p:nvPr/>
        </p:nvSpPr>
        <p:spPr>
          <a:xfrm>
            <a:off x="10968434" y="4213101"/>
            <a:ext cx="1336000" cy="3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ko" altLang="en-US" sz="1333" b="1" dirty="0"/>
              <a:t>관리자</a:t>
            </a:r>
            <a:endParaRPr sz="1333" b="1" dirty="0"/>
          </a:p>
        </p:txBody>
      </p:sp>
      <p:cxnSp>
        <p:nvCxnSpPr>
          <p:cNvPr id="9" name="Google Shape;101;p13"/>
          <p:cNvCxnSpPr>
            <a:stCxn id="7" idx="1"/>
            <a:endCxn id="57" idx="3"/>
          </p:cNvCxnSpPr>
          <p:nvPr/>
        </p:nvCxnSpPr>
        <p:spPr>
          <a:xfrm flipH="1">
            <a:off x="9920084" y="3445684"/>
            <a:ext cx="1362350" cy="2976658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" name="Google Shape;103;p13"/>
          <p:cNvCxnSpPr>
            <a:stCxn id="7" idx="1"/>
            <a:endCxn id="14" idx="3"/>
          </p:cNvCxnSpPr>
          <p:nvPr/>
        </p:nvCxnSpPr>
        <p:spPr>
          <a:xfrm flipH="1" flipV="1">
            <a:off x="9920084" y="2621747"/>
            <a:ext cx="1362350" cy="82393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" name="Google Shape;104;p13"/>
          <p:cNvCxnSpPr>
            <a:stCxn id="7" idx="1"/>
            <a:endCxn id="12" idx="3"/>
          </p:cNvCxnSpPr>
          <p:nvPr/>
        </p:nvCxnSpPr>
        <p:spPr>
          <a:xfrm flipH="1">
            <a:off x="9920084" y="3445684"/>
            <a:ext cx="1362350" cy="8535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" name="Google Shape;105;p13"/>
          <p:cNvSpPr/>
          <p:nvPr/>
        </p:nvSpPr>
        <p:spPr>
          <a:xfrm>
            <a:off x="8050484" y="3275035"/>
            <a:ext cx="1869600" cy="512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dirty="0" err="1" smtClean="0">
                <a:ea typeface="맑은 고딕"/>
              </a:rPr>
              <a:t>세미나존</a:t>
            </a:r>
            <a:r>
              <a:rPr lang="ko-KR" altLang="en-US" sz="1300" dirty="0" smtClean="0">
                <a:ea typeface="맑은 고딕"/>
              </a:rPr>
              <a:t> 관리</a:t>
            </a:r>
            <a:endParaRPr lang="ko-KR" altLang="en-US" sz="1300" dirty="0">
              <a:ea typeface="맑은 고딕"/>
            </a:endParaRPr>
          </a:p>
        </p:txBody>
      </p:sp>
      <p:sp>
        <p:nvSpPr>
          <p:cNvPr id="13" name="Google Shape;114;p13"/>
          <p:cNvSpPr/>
          <p:nvPr/>
        </p:nvSpPr>
        <p:spPr>
          <a:xfrm>
            <a:off x="8050484" y="5329734"/>
            <a:ext cx="1869600" cy="512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dirty="0" smtClean="0">
                <a:ea typeface="맑은 고딕"/>
              </a:rPr>
              <a:t>게시판 관리</a:t>
            </a:r>
            <a:endParaRPr lang="en-US" altLang="ko-KR" sz="1300" dirty="0" smtClean="0">
              <a:ea typeface="맑은 고딕"/>
            </a:endParaRPr>
          </a:p>
          <a:p>
            <a:pPr algn="ctr"/>
            <a:r>
              <a:rPr lang="en-US" altLang="ko-KR" sz="1300" dirty="0" smtClean="0">
                <a:ea typeface="맑은 고딕"/>
              </a:rPr>
              <a:t>(Q&amp;A</a:t>
            </a:r>
            <a:r>
              <a:rPr lang="ko-KR" altLang="en-US" sz="1300" dirty="0" smtClean="0">
                <a:ea typeface="맑은 고딕"/>
              </a:rPr>
              <a:t>답변</a:t>
            </a:r>
            <a:r>
              <a:rPr lang="en-US" altLang="ko-KR" sz="1300" dirty="0" smtClean="0">
                <a:ea typeface="맑은 고딕"/>
              </a:rPr>
              <a:t>)</a:t>
            </a:r>
            <a:endParaRPr lang="ko-KR" altLang="en-US" sz="1300" dirty="0">
              <a:ea typeface="맑은 고딕"/>
            </a:endParaRPr>
          </a:p>
        </p:txBody>
      </p:sp>
      <p:sp>
        <p:nvSpPr>
          <p:cNvPr id="14" name="Google Shape;96;p13"/>
          <p:cNvSpPr/>
          <p:nvPr/>
        </p:nvSpPr>
        <p:spPr>
          <a:xfrm>
            <a:off x="8050484" y="2365747"/>
            <a:ext cx="1869600" cy="512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" altLang="en-US" sz="1333"/>
              <a:t>회원 관리</a:t>
            </a:r>
            <a:endParaRPr sz="1333"/>
          </a:p>
        </p:txBody>
      </p:sp>
      <p:cxnSp>
        <p:nvCxnSpPr>
          <p:cNvPr id="15" name="Google Shape;116;p13"/>
          <p:cNvCxnSpPr>
            <a:cxnSpLocks/>
            <a:stCxn id="7" idx="1"/>
            <a:endCxn id="58" idx="3"/>
          </p:cNvCxnSpPr>
          <p:nvPr/>
        </p:nvCxnSpPr>
        <p:spPr>
          <a:xfrm flipH="1" flipV="1">
            <a:off x="9920084" y="1802141"/>
            <a:ext cx="1362350" cy="164354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" name="Google Shape;117;p13"/>
          <p:cNvCxnSpPr>
            <a:stCxn id="7" idx="1"/>
            <a:endCxn id="13" idx="3"/>
          </p:cNvCxnSpPr>
          <p:nvPr/>
        </p:nvCxnSpPr>
        <p:spPr>
          <a:xfrm flipH="1">
            <a:off x="9920084" y="3445684"/>
            <a:ext cx="1362350" cy="214005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7" name="Google Shape;102;p13">
            <a:extLst>
              <a:ext uri="{FF2B5EF4-FFF2-40B4-BE49-F238E27FC236}">
                <a16:creationId xmlns:a16="http://schemas.microsoft.com/office/drawing/2014/main" xmlns="" id="{D4EAD755-BB98-41D1-9C16-8CC51AD0D492}"/>
              </a:ext>
            </a:extLst>
          </p:cNvPr>
          <p:cNvSpPr/>
          <p:nvPr/>
        </p:nvSpPr>
        <p:spPr>
          <a:xfrm>
            <a:off x="1378047" y="3660288"/>
            <a:ext cx="2219626" cy="41214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dirty="0" smtClean="0">
                <a:ea typeface="맑은 고딕"/>
              </a:rPr>
              <a:t>세미나 </a:t>
            </a:r>
            <a:r>
              <a:rPr lang="ko-KR" altLang="en-US" sz="1300" dirty="0">
                <a:ea typeface="맑은 고딕"/>
              </a:rPr>
              <a:t>조회</a:t>
            </a:r>
          </a:p>
        </p:txBody>
      </p:sp>
      <p:sp>
        <p:nvSpPr>
          <p:cNvPr id="18" name="Google Shape;102;p13">
            <a:extLst>
              <a:ext uri="{FF2B5EF4-FFF2-40B4-BE49-F238E27FC236}">
                <a16:creationId xmlns:a16="http://schemas.microsoft.com/office/drawing/2014/main" xmlns="" id="{85AB7D6F-8B57-4DEC-9E37-3F7B85052802}"/>
              </a:ext>
            </a:extLst>
          </p:cNvPr>
          <p:cNvSpPr/>
          <p:nvPr/>
        </p:nvSpPr>
        <p:spPr>
          <a:xfrm>
            <a:off x="1378047" y="5466181"/>
            <a:ext cx="2219626" cy="41214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sz="1300" dirty="0" smtClean="0"/>
              <a:t>e-Zone Q&amp;A </a:t>
            </a:r>
            <a:r>
              <a:rPr lang="ko-KR" altLang="en-US" sz="1300" dirty="0">
                <a:ea typeface="맑은 고딕"/>
              </a:rPr>
              <a:t>등록</a:t>
            </a:r>
            <a:endParaRPr sz="1300" dirty="0">
              <a:ea typeface="맑은 고딕"/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xmlns="" id="{772C3FB8-3FDC-4065-966D-CC2A9530C386}"/>
              </a:ext>
            </a:extLst>
          </p:cNvPr>
          <p:cNvCxnSpPr>
            <a:stCxn id="5" idx="3"/>
            <a:endCxn id="17" idx="1"/>
          </p:cNvCxnSpPr>
          <p:nvPr/>
        </p:nvCxnSpPr>
        <p:spPr>
          <a:xfrm>
            <a:off x="771592" y="3602755"/>
            <a:ext cx="606455" cy="2636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xmlns="" id="{9BAA9AE0-8263-4AD7-8D96-4564D0DF4032}"/>
              </a:ext>
            </a:extLst>
          </p:cNvPr>
          <p:cNvCxnSpPr>
            <a:stCxn id="5" idx="3"/>
            <a:endCxn id="18" idx="1"/>
          </p:cNvCxnSpPr>
          <p:nvPr/>
        </p:nvCxnSpPr>
        <p:spPr>
          <a:xfrm>
            <a:off x="771592" y="3602755"/>
            <a:ext cx="606455" cy="20694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Google Shape;102;p13">
            <a:extLst>
              <a:ext uri="{FF2B5EF4-FFF2-40B4-BE49-F238E27FC236}">
                <a16:creationId xmlns:a16="http://schemas.microsoft.com/office/drawing/2014/main" xmlns="" id="{66D0C005-DEF3-48FD-A074-0C0ABD142A2A}"/>
              </a:ext>
            </a:extLst>
          </p:cNvPr>
          <p:cNvSpPr/>
          <p:nvPr/>
        </p:nvSpPr>
        <p:spPr>
          <a:xfrm>
            <a:off x="4572787" y="3770549"/>
            <a:ext cx="2219626" cy="287642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dirty="0" smtClean="0">
                <a:ea typeface="맑은 고딕"/>
              </a:rPr>
              <a:t>세미나 </a:t>
            </a:r>
            <a:r>
              <a:rPr lang="ko-KR" altLang="en-US" sz="1300" dirty="0">
                <a:ea typeface="맑은 고딕"/>
              </a:rPr>
              <a:t>참여 신청</a:t>
            </a:r>
          </a:p>
        </p:txBody>
      </p:sp>
      <p:sp>
        <p:nvSpPr>
          <p:cNvPr id="22" name="Google Shape;102;p13">
            <a:extLst>
              <a:ext uri="{FF2B5EF4-FFF2-40B4-BE49-F238E27FC236}">
                <a16:creationId xmlns:a16="http://schemas.microsoft.com/office/drawing/2014/main" xmlns="" id="{C704DD7E-8B1F-4B5A-832E-6B178666BEB8}"/>
              </a:ext>
            </a:extLst>
          </p:cNvPr>
          <p:cNvSpPr/>
          <p:nvPr/>
        </p:nvSpPr>
        <p:spPr>
          <a:xfrm>
            <a:off x="1378047" y="2390219"/>
            <a:ext cx="2219626" cy="41214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dirty="0" err="1" smtClean="0">
                <a:ea typeface="맑은 고딕"/>
              </a:rPr>
              <a:t>세미나존</a:t>
            </a:r>
            <a:r>
              <a:rPr lang="ko-KR" altLang="en-US" sz="1300" dirty="0" smtClean="0">
                <a:ea typeface="맑은 고딕"/>
              </a:rPr>
              <a:t> 조회</a:t>
            </a:r>
            <a:endParaRPr lang="ko-KR" altLang="en-US" sz="1300" dirty="0">
              <a:ea typeface="맑은 고딕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xmlns="" id="{CE2FE515-B154-4255-AE81-D1963396C1ED}"/>
              </a:ext>
            </a:extLst>
          </p:cNvPr>
          <p:cNvCxnSpPr>
            <a:cxnSpLocks/>
            <a:stCxn id="5" idx="3"/>
            <a:endCxn id="34" idx="1"/>
          </p:cNvCxnSpPr>
          <p:nvPr/>
        </p:nvCxnSpPr>
        <p:spPr>
          <a:xfrm>
            <a:off x="771592" y="3602755"/>
            <a:ext cx="606455" cy="9367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xmlns="" id="{035063CF-0BE5-4174-A7B5-34F632784F0C}"/>
              </a:ext>
            </a:extLst>
          </p:cNvPr>
          <p:cNvCxnSpPr>
            <a:cxnSpLocks/>
            <a:stCxn id="5" idx="3"/>
            <a:endCxn id="22" idx="1"/>
          </p:cNvCxnSpPr>
          <p:nvPr/>
        </p:nvCxnSpPr>
        <p:spPr>
          <a:xfrm flipV="1">
            <a:off x="771592" y="2596291"/>
            <a:ext cx="606455" cy="10064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Google Shape;102;p13">
            <a:extLst>
              <a:ext uri="{FF2B5EF4-FFF2-40B4-BE49-F238E27FC236}">
                <a16:creationId xmlns:a16="http://schemas.microsoft.com/office/drawing/2014/main" xmlns="" id="{C704DD7E-8B1F-4B5A-832E-6B178666BEB8}"/>
              </a:ext>
            </a:extLst>
          </p:cNvPr>
          <p:cNvSpPr/>
          <p:nvPr/>
        </p:nvSpPr>
        <p:spPr>
          <a:xfrm>
            <a:off x="4572787" y="1414458"/>
            <a:ext cx="2219626" cy="287642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33" dirty="0"/>
              <a:t>로그인 </a:t>
            </a:r>
            <a:r>
              <a:rPr lang="en-US" altLang="ko-KR" sz="1333" dirty="0"/>
              <a:t>/ </a:t>
            </a:r>
            <a:r>
              <a:rPr lang="ko-KR" altLang="en-US" sz="1333" dirty="0"/>
              <a:t>회원가입</a:t>
            </a:r>
            <a:endParaRPr sz="1333" dirty="0"/>
          </a:p>
        </p:txBody>
      </p:sp>
      <p:sp>
        <p:nvSpPr>
          <p:cNvPr id="26" name="Google Shape;102;p13">
            <a:extLst>
              <a:ext uri="{FF2B5EF4-FFF2-40B4-BE49-F238E27FC236}">
                <a16:creationId xmlns:a16="http://schemas.microsoft.com/office/drawing/2014/main" xmlns="" id="{C704DD7E-8B1F-4B5A-832E-6B178666BEB8}"/>
              </a:ext>
            </a:extLst>
          </p:cNvPr>
          <p:cNvSpPr/>
          <p:nvPr/>
        </p:nvSpPr>
        <p:spPr>
          <a:xfrm>
            <a:off x="1378047" y="1327932"/>
            <a:ext cx="2219626" cy="41214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dirty="0" err="1" smtClean="0">
                <a:ea typeface="맑은 고딕"/>
              </a:rPr>
              <a:t>메인화면</a:t>
            </a:r>
            <a:endParaRPr lang="ko-KR" altLang="en-US" sz="1300" dirty="0">
              <a:ea typeface="맑은 고딕"/>
            </a:endParaRPr>
          </a:p>
        </p:txBody>
      </p:sp>
      <p:sp>
        <p:nvSpPr>
          <p:cNvPr id="27" name="Google Shape;102;p13">
            <a:extLst>
              <a:ext uri="{FF2B5EF4-FFF2-40B4-BE49-F238E27FC236}">
                <a16:creationId xmlns:a16="http://schemas.microsoft.com/office/drawing/2014/main" xmlns="" id="{C704DD7E-8B1F-4B5A-832E-6B178666BEB8}"/>
              </a:ext>
            </a:extLst>
          </p:cNvPr>
          <p:cNvSpPr/>
          <p:nvPr/>
        </p:nvSpPr>
        <p:spPr>
          <a:xfrm>
            <a:off x="1378047" y="6290468"/>
            <a:ext cx="2219626" cy="41214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smtClean="0">
                <a:ea typeface="맑은 고딕"/>
              </a:rPr>
              <a:t>게시판 확인</a:t>
            </a:r>
            <a:endParaRPr lang="ko-KR" altLang="en-US" sz="1300" dirty="0">
              <a:ea typeface="맑은 고딕"/>
            </a:endParaRPr>
          </a:p>
        </p:txBody>
      </p:sp>
      <p:sp>
        <p:nvSpPr>
          <p:cNvPr id="28" name="Google Shape;102;p13">
            <a:extLst>
              <a:ext uri="{FF2B5EF4-FFF2-40B4-BE49-F238E27FC236}">
                <a16:creationId xmlns:a16="http://schemas.microsoft.com/office/drawing/2014/main" xmlns="" id="{66D0C005-DEF3-48FD-A074-0C0ABD142A2A}"/>
              </a:ext>
            </a:extLst>
          </p:cNvPr>
          <p:cNvSpPr/>
          <p:nvPr/>
        </p:nvSpPr>
        <p:spPr>
          <a:xfrm>
            <a:off x="1378047" y="4879609"/>
            <a:ext cx="2219626" cy="41214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dirty="0">
                <a:ea typeface="맑은 고딕"/>
              </a:rPr>
              <a:t>불량 </a:t>
            </a:r>
            <a:r>
              <a:rPr lang="ko-KR" altLang="en-US" sz="1300" dirty="0" smtClean="0">
                <a:ea typeface="맑은 고딕"/>
              </a:rPr>
              <a:t>세미나 </a:t>
            </a:r>
            <a:r>
              <a:rPr lang="ko-KR" altLang="en-US" sz="1300" dirty="0">
                <a:ea typeface="맑은 고딕"/>
              </a:rPr>
              <a:t>신고</a:t>
            </a:r>
          </a:p>
        </p:txBody>
      </p:sp>
      <p:sp>
        <p:nvSpPr>
          <p:cNvPr id="29" name="Google Shape;105;p13"/>
          <p:cNvSpPr/>
          <p:nvPr/>
        </p:nvSpPr>
        <p:spPr>
          <a:xfrm>
            <a:off x="8050484" y="4216217"/>
            <a:ext cx="1869600" cy="512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dirty="0" smtClean="0">
                <a:ea typeface="맑은 고딕"/>
              </a:rPr>
              <a:t>세미나 관리</a:t>
            </a:r>
            <a:endParaRPr sz="1333" dirty="0"/>
          </a:p>
        </p:txBody>
      </p:sp>
      <p:sp>
        <p:nvSpPr>
          <p:cNvPr id="30" name="Google Shape;102;p13">
            <a:extLst>
              <a:ext uri="{FF2B5EF4-FFF2-40B4-BE49-F238E27FC236}">
                <a16:creationId xmlns:a16="http://schemas.microsoft.com/office/drawing/2014/main" xmlns="" id="{C704DD7E-8B1F-4B5A-832E-6B178666BEB8}"/>
              </a:ext>
            </a:extLst>
          </p:cNvPr>
          <p:cNvSpPr/>
          <p:nvPr/>
        </p:nvSpPr>
        <p:spPr>
          <a:xfrm>
            <a:off x="4572787" y="1860776"/>
            <a:ext cx="2219626" cy="287642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33" dirty="0" err="1" smtClean="0"/>
              <a:t>마이페이지</a:t>
            </a:r>
            <a:endParaRPr sz="1333" dirty="0"/>
          </a:p>
        </p:txBody>
      </p:sp>
      <p:sp>
        <p:nvSpPr>
          <p:cNvPr id="31" name="Google Shape;102;p13">
            <a:extLst>
              <a:ext uri="{FF2B5EF4-FFF2-40B4-BE49-F238E27FC236}">
                <a16:creationId xmlns:a16="http://schemas.microsoft.com/office/drawing/2014/main" xmlns="" id="{C704DD7E-8B1F-4B5A-832E-6B178666BEB8}"/>
              </a:ext>
            </a:extLst>
          </p:cNvPr>
          <p:cNvSpPr/>
          <p:nvPr/>
        </p:nvSpPr>
        <p:spPr>
          <a:xfrm>
            <a:off x="4572787" y="6098557"/>
            <a:ext cx="2219626" cy="287642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dirty="0" smtClean="0">
                <a:ea typeface="맑은 고딕"/>
              </a:rPr>
              <a:t>공지사항</a:t>
            </a:r>
            <a:endParaRPr lang="ko-KR" altLang="en-US" sz="1300" dirty="0">
              <a:ea typeface="맑은 고딕"/>
            </a:endParaRPr>
          </a:p>
        </p:txBody>
      </p:sp>
      <p:sp>
        <p:nvSpPr>
          <p:cNvPr id="32" name="Google Shape;102;p13">
            <a:extLst>
              <a:ext uri="{FF2B5EF4-FFF2-40B4-BE49-F238E27FC236}">
                <a16:creationId xmlns:a16="http://schemas.microsoft.com/office/drawing/2014/main" xmlns="" id="{C704DD7E-8B1F-4B5A-832E-6B178666BEB8}"/>
              </a:ext>
            </a:extLst>
          </p:cNvPr>
          <p:cNvSpPr/>
          <p:nvPr/>
        </p:nvSpPr>
        <p:spPr>
          <a:xfrm>
            <a:off x="4572787" y="6438789"/>
            <a:ext cx="2219626" cy="287642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altLang="ko-KR" sz="1300" dirty="0" smtClean="0">
                <a:ea typeface="맑은 고딕"/>
              </a:rPr>
              <a:t>FAQ</a:t>
            </a:r>
            <a:endParaRPr lang="ko-KR" altLang="en-US" sz="1300" dirty="0">
              <a:ea typeface="맑은 고딕"/>
            </a:endParaRPr>
          </a:p>
        </p:txBody>
      </p:sp>
      <p:sp>
        <p:nvSpPr>
          <p:cNvPr id="33" name="Google Shape;102;p13">
            <a:extLst>
              <a:ext uri="{FF2B5EF4-FFF2-40B4-BE49-F238E27FC236}">
                <a16:creationId xmlns:a16="http://schemas.microsoft.com/office/drawing/2014/main" xmlns="" id="{C704DD7E-8B1F-4B5A-832E-6B178666BEB8}"/>
              </a:ext>
            </a:extLst>
          </p:cNvPr>
          <p:cNvSpPr/>
          <p:nvPr/>
        </p:nvSpPr>
        <p:spPr>
          <a:xfrm>
            <a:off x="4572787" y="5758324"/>
            <a:ext cx="2219626" cy="287642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altLang="ko-KR" sz="1300" dirty="0" smtClean="0">
                <a:ea typeface="맑은 고딕"/>
              </a:rPr>
              <a:t>Q&amp;A</a:t>
            </a:r>
            <a:endParaRPr lang="ko-KR" altLang="en-US" sz="1300" dirty="0">
              <a:ea typeface="맑은 고딕"/>
            </a:endParaRPr>
          </a:p>
        </p:txBody>
      </p:sp>
      <p:sp>
        <p:nvSpPr>
          <p:cNvPr id="34" name="Google Shape;102;p13">
            <a:extLst>
              <a:ext uri="{FF2B5EF4-FFF2-40B4-BE49-F238E27FC236}">
                <a16:creationId xmlns:a16="http://schemas.microsoft.com/office/drawing/2014/main" xmlns="" id="{66D0C005-DEF3-48FD-A074-0C0ABD142A2A}"/>
              </a:ext>
            </a:extLst>
          </p:cNvPr>
          <p:cNvSpPr/>
          <p:nvPr/>
        </p:nvSpPr>
        <p:spPr>
          <a:xfrm>
            <a:off x="1378047" y="4333429"/>
            <a:ext cx="2219626" cy="41214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dirty="0" err="1" smtClean="0">
                <a:ea typeface="맑은 고딕"/>
              </a:rPr>
              <a:t>밋업</a:t>
            </a:r>
            <a:r>
              <a:rPr lang="ko-KR" altLang="en-US" sz="1300" dirty="0" smtClean="0">
                <a:ea typeface="맑은 고딕"/>
              </a:rPr>
              <a:t> 조회 및 등록</a:t>
            </a:r>
            <a:endParaRPr lang="ko-KR" altLang="en-US" sz="1300" dirty="0">
              <a:ea typeface="맑은 고딕"/>
            </a:endParaRPr>
          </a:p>
        </p:txBody>
      </p:sp>
      <p:sp>
        <p:nvSpPr>
          <p:cNvPr id="35" name="Google Shape;102;p13">
            <a:extLst>
              <a:ext uri="{FF2B5EF4-FFF2-40B4-BE49-F238E27FC236}">
                <a16:creationId xmlns:a16="http://schemas.microsoft.com/office/drawing/2014/main" xmlns="" id="{66D0C005-DEF3-48FD-A074-0C0ABD142A2A}"/>
              </a:ext>
            </a:extLst>
          </p:cNvPr>
          <p:cNvSpPr/>
          <p:nvPr/>
        </p:nvSpPr>
        <p:spPr>
          <a:xfrm>
            <a:off x="4572787" y="5109502"/>
            <a:ext cx="2219626" cy="287642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dirty="0" err="1" smtClean="0">
                <a:ea typeface="맑은 고딕"/>
              </a:rPr>
              <a:t>밋업</a:t>
            </a:r>
            <a:r>
              <a:rPr lang="ko-KR" altLang="en-US" sz="1300" dirty="0" smtClean="0">
                <a:ea typeface="맑은 고딕"/>
              </a:rPr>
              <a:t> 참가신청</a:t>
            </a:r>
            <a:endParaRPr lang="ko-KR" altLang="en-US" sz="1300" dirty="0">
              <a:ea typeface="맑은 고딕"/>
            </a:endParaRPr>
          </a:p>
        </p:txBody>
      </p:sp>
      <p:sp>
        <p:nvSpPr>
          <p:cNvPr id="36" name="Google Shape;102;p13">
            <a:extLst>
              <a:ext uri="{FF2B5EF4-FFF2-40B4-BE49-F238E27FC236}">
                <a16:creationId xmlns:a16="http://schemas.microsoft.com/office/drawing/2014/main" xmlns="" id="{C704DD7E-8B1F-4B5A-832E-6B178666BEB8}"/>
              </a:ext>
            </a:extLst>
          </p:cNvPr>
          <p:cNvSpPr/>
          <p:nvPr/>
        </p:nvSpPr>
        <p:spPr>
          <a:xfrm>
            <a:off x="4572787" y="2307094"/>
            <a:ext cx="2219626" cy="41214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dirty="0" err="1" smtClean="0">
                <a:ea typeface="맑은 고딕"/>
              </a:rPr>
              <a:t>세미나존</a:t>
            </a:r>
            <a:r>
              <a:rPr lang="ko-KR" altLang="en-US" sz="1300" dirty="0" smtClean="0">
                <a:ea typeface="맑은 고딕"/>
              </a:rPr>
              <a:t> 대여 예</a:t>
            </a:r>
            <a:r>
              <a:rPr lang="ko-KR" altLang="en-US" sz="1300" dirty="0">
                <a:ea typeface="맑은 고딕"/>
              </a:rPr>
              <a:t>약</a:t>
            </a:r>
            <a:endParaRPr lang="en-US" altLang="ko-KR" sz="1300" dirty="0" smtClean="0">
              <a:ea typeface="맑은 고딕"/>
            </a:endParaRPr>
          </a:p>
          <a:p>
            <a:pPr algn="ctr"/>
            <a:r>
              <a:rPr lang="ko-KR" altLang="en-US" sz="1300" dirty="0" smtClean="0">
                <a:ea typeface="맑은 고딕"/>
              </a:rPr>
              <a:t>및 세미나 개최</a:t>
            </a:r>
            <a:endParaRPr lang="ko-KR" altLang="en-US" sz="1300" dirty="0">
              <a:ea typeface="맑은 고딕"/>
            </a:endParaRPr>
          </a:p>
        </p:txBody>
      </p:sp>
      <p:sp>
        <p:nvSpPr>
          <p:cNvPr id="37" name="Google Shape;102;p13">
            <a:extLst>
              <a:ext uri="{FF2B5EF4-FFF2-40B4-BE49-F238E27FC236}">
                <a16:creationId xmlns:a16="http://schemas.microsoft.com/office/drawing/2014/main" xmlns="" id="{85AB7D6F-8B57-4DEC-9E37-3F7B85052802}"/>
              </a:ext>
            </a:extLst>
          </p:cNvPr>
          <p:cNvSpPr/>
          <p:nvPr/>
        </p:nvSpPr>
        <p:spPr>
          <a:xfrm>
            <a:off x="4572787" y="4216867"/>
            <a:ext cx="2219626" cy="287642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dirty="0" smtClean="0">
                <a:ea typeface="맑은 고딕"/>
              </a:rPr>
              <a:t>세미나 문의하기</a:t>
            </a:r>
            <a:endParaRPr sz="1300" dirty="0">
              <a:ea typeface="맑은 고딕"/>
            </a:endParaRPr>
          </a:p>
        </p:txBody>
      </p:sp>
      <p:sp>
        <p:nvSpPr>
          <p:cNvPr id="38" name="Google Shape;102;p13">
            <a:extLst>
              <a:ext uri="{FF2B5EF4-FFF2-40B4-BE49-F238E27FC236}">
                <a16:creationId xmlns:a16="http://schemas.microsoft.com/office/drawing/2014/main" xmlns="" id="{85AB7D6F-8B57-4DEC-9E37-3F7B85052802}"/>
              </a:ext>
            </a:extLst>
          </p:cNvPr>
          <p:cNvSpPr/>
          <p:nvPr/>
        </p:nvSpPr>
        <p:spPr>
          <a:xfrm>
            <a:off x="4572787" y="2877913"/>
            <a:ext cx="2219626" cy="287642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dirty="0" err="1" smtClean="0"/>
              <a:t>세미나존</a:t>
            </a:r>
            <a:r>
              <a:rPr lang="ko-KR" altLang="en-US" sz="1300" dirty="0" smtClean="0"/>
              <a:t> 문의하기</a:t>
            </a:r>
            <a:endParaRPr sz="1300" dirty="0">
              <a:ea typeface="맑은 고딕"/>
            </a:endParaRPr>
          </a:p>
        </p:txBody>
      </p:sp>
      <p:sp>
        <p:nvSpPr>
          <p:cNvPr id="39" name="Google Shape;102;p13">
            <a:extLst>
              <a:ext uri="{FF2B5EF4-FFF2-40B4-BE49-F238E27FC236}">
                <a16:creationId xmlns:a16="http://schemas.microsoft.com/office/drawing/2014/main" xmlns="" id="{85AB7D6F-8B57-4DEC-9E37-3F7B85052802}"/>
              </a:ext>
            </a:extLst>
          </p:cNvPr>
          <p:cNvSpPr/>
          <p:nvPr/>
        </p:nvSpPr>
        <p:spPr>
          <a:xfrm>
            <a:off x="4572787" y="4663185"/>
            <a:ext cx="2219626" cy="287642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dirty="0" smtClean="0">
                <a:ea typeface="맑은 고딕"/>
              </a:rPr>
              <a:t>세미나 후기</a:t>
            </a:r>
            <a:endParaRPr sz="1300" dirty="0">
              <a:ea typeface="맑은 고딕"/>
            </a:endParaRPr>
          </a:p>
        </p:txBody>
      </p:sp>
      <p:sp>
        <p:nvSpPr>
          <p:cNvPr id="40" name="Google Shape;102;p13">
            <a:extLst>
              <a:ext uri="{FF2B5EF4-FFF2-40B4-BE49-F238E27FC236}">
                <a16:creationId xmlns:a16="http://schemas.microsoft.com/office/drawing/2014/main" xmlns="" id="{85AB7D6F-8B57-4DEC-9E37-3F7B85052802}"/>
              </a:ext>
            </a:extLst>
          </p:cNvPr>
          <p:cNvSpPr/>
          <p:nvPr/>
        </p:nvSpPr>
        <p:spPr>
          <a:xfrm>
            <a:off x="4572787" y="3324231"/>
            <a:ext cx="2219626" cy="287642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dirty="0" err="1" smtClean="0"/>
              <a:t>세미나존</a:t>
            </a:r>
            <a:r>
              <a:rPr lang="ko-KR" altLang="en-US" sz="1300" dirty="0" smtClean="0"/>
              <a:t> 후기</a:t>
            </a:r>
            <a:endParaRPr sz="1300" dirty="0">
              <a:ea typeface="맑은 고딕"/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xmlns="" id="{035063CF-0BE5-4174-A7B5-34F632784F0C}"/>
              </a:ext>
            </a:extLst>
          </p:cNvPr>
          <p:cNvCxnSpPr>
            <a:cxnSpLocks/>
            <a:stCxn id="5" idx="3"/>
            <a:endCxn id="26" idx="1"/>
          </p:cNvCxnSpPr>
          <p:nvPr/>
        </p:nvCxnSpPr>
        <p:spPr>
          <a:xfrm flipV="1">
            <a:off x="771592" y="1534004"/>
            <a:ext cx="606455" cy="20687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xmlns="" id="{CE2FE515-B154-4255-AE81-D1963396C1ED}"/>
              </a:ext>
            </a:extLst>
          </p:cNvPr>
          <p:cNvCxnSpPr>
            <a:cxnSpLocks/>
            <a:stCxn id="5" idx="3"/>
            <a:endCxn id="28" idx="1"/>
          </p:cNvCxnSpPr>
          <p:nvPr/>
        </p:nvCxnSpPr>
        <p:spPr>
          <a:xfrm>
            <a:off x="771592" y="3602755"/>
            <a:ext cx="606455" cy="14829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xmlns="" id="{9BAA9AE0-8263-4AD7-8D96-4564D0DF4032}"/>
              </a:ext>
            </a:extLst>
          </p:cNvPr>
          <p:cNvCxnSpPr>
            <a:stCxn id="5" idx="3"/>
            <a:endCxn id="27" idx="1"/>
          </p:cNvCxnSpPr>
          <p:nvPr/>
        </p:nvCxnSpPr>
        <p:spPr>
          <a:xfrm>
            <a:off x="771592" y="3602755"/>
            <a:ext cx="606455" cy="28937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xmlns="" id="{035063CF-0BE5-4174-A7B5-34F632784F0C}"/>
              </a:ext>
            </a:extLst>
          </p:cNvPr>
          <p:cNvCxnSpPr>
            <a:cxnSpLocks/>
            <a:stCxn id="26" idx="3"/>
            <a:endCxn id="25" idx="1"/>
          </p:cNvCxnSpPr>
          <p:nvPr/>
        </p:nvCxnSpPr>
        <p:spPr>
          <a:xfrm>
            <a:off x="3597673" y="1534004"/>
            <a:ext cx="975114" cy="242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xmlns="" id="{035063CF-0BE5-4174-A7B5-34F632784F0C}"/>
              </a:ext>
            </a:extLst>
          </p:cNvPr>
          <p:cNvCxnSpPr>
            <a:cxnSpLocks/>
            <a:stCxn id="26" idx="3"/>
            <a:endCxn id="30" idx="1"/>
          </p:cNvCxnSpPr>
          <p:nvPr/>
        </p:nvCxnSpPr>
        <p:spPr>
          <a:xfrm>
            <a:off x="3597673" y="1534004"/>
            <a:ext cx="975114" cy="4705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xmlns="" id="{035063CF-0BE5-4174-A7B5-34F632784F0C}"/>
              </a:ext>
            </a:extLst>
          </p:cNvPr>
          <p:cNvCxnSpPr>
            <a:cxnSpLocks/>
            <a:stCxn id="22" idx="3"/>
            <a:endCxn id="36" idx="1"/>
          </p:cNvCxnSpPr>
          <p:nvPr/>
        </p:nvCxnSpPr>
        <p:spPr>
          <a:xfrm flipV="1">
            <a:off x="3597673" y="2513166"/>
            <a:ext cx="975114" cy="831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xmlns="" id="{035063CF-0BE5-4174-A7B5-34F632784F0C}"/>
              </a:ext>
            </a:extLst>
          </p:cNvPr>
          <p:cNvCxnSpPr>
            <a:cxnSpLocks/>
            <a:stCxn id="22" idx="3"/>
            <a:endCxn id="38" idx="1"/>
          </p:cNvCxnSpPr>
          <p:nvPr/>
        </p:nvCxnSpPr>
        <p:spPr>
          <a:xfrm>
            <a:off x="3597673" y="2596291"/>
            <a:ext cx="975114" cy="4254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xmlns="" id="{035063CF-0BE5-4174-A7B5-34F632784F0C}"/>
              </a:ext>
            </a:extLst>
          </p:cNvPr>
          <p:cNvCxnSpPr>
            <a:cxnSpLocks/>
            <a:stCxn id="22" idx="3"/>
            <a:endCxn id="40" idx="1"/>
          </p:cNvCxnSpPr>
          <p:nvPr/>
        </p:nvCxnSpPr>
        <p:spPr>
          <a:xfrm>
            <a:off x="3597673" y="2596291"/>
            <a:ext cx="975114" cy="8717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xmlns="" id="{035063CF-0BE5-4174-A7B5-34F632784F0C}"/>
              </a:ext>
            </a:extLst>
          </p:cNvPr>
          <p:cNvCxnSpPr>
            <a:cxnSpLocks/>
            <a:stCxn id="17" idx="3"/>
            <a:endCxn id="21" idx="1"/>
          </p:cNvCxnSpPr>
          <p:nvPr/>
        </p:nvCxnSpPr>
        <p:spPr>
          <a:xfrm>
            <a:off x="3597673" y="3866360"/>
            <a:ext cx="975114" cy="480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xmlns="" id="{035063CF-0BE5-4174-A7B5-34F632784F0C}"/>
              </a:ext>
            </a:extLst>
          </p:cNvPr>
          <p:cNvCxnSpPr>
            <a:cxnSpLocks/>
            <a:stCxn id="17" idx="3"/>
            <a:endCxn id="37" idx="1"/>
          </p:cNvCxnSpPr>
          <p:nvPr/>
        </p:nvCxnSpPr>
        <p:spPr>
          <a:xfrm>
            <a:off x="3597673" y="3866360"/>
            <a:ext cx="975114" cy="4943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xmlns="" id="{035063CF-0BE5-4174-A7B5-34F632784F0C}"/>
              </a:ext>
            </a:extLst>
          </p:cNvPr>
          <p:cNvCxnSpPr>
            <a:cxnSpLocks/>
            <a:stCxn id="17" idx="3"/>
            <a:endCxn id="39" idx="1"/>
          </p:cNvCxnSpPr>
          <p:nvPr/>
        </p:nvCxnSpPr>
        <p:spPr>
          <a:xfrm>
            <a:off x="3597673" y="3866360"/>
            <a:ext cx="975114" cy="9406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xmlns="" id="{035063CF-0BE5-4174-A7B5-34F632784F0C}"/>
              </a:ext>
            </a:extLst>
          </p:cNvPr>
          <p:cNvCxnSpPr>
            <a:cxnSpLocks/>
            <a:stCxn id="34" idx="3"/>
            <a:endCxn id="35" idx="1"/>
          </p:cNvCxnSpPr>
          <p:nvPr/>
        </p:nvCxnSpPr>
        <p:spPr>
          <a:xfrm>
            <a:off x="3597673" y="4539501"/>
            <a:ext cx="975114" cy="7138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xmlns="" id="{035063CF-0BE5-4174-A7B5-34F632784F0C}"/>
              </a:ext>
            </a:extLst>
          </p:cNvPr>
          <p:cNvCxnSpPr>
            <a:cxnSpLocks/>
            <a:stCxn id="18" idx="3"/>
            <a:endCxn id="33" idx="1"/>
          </p:cNvCxnSpPr>
          <p:nvPr/>
        </p:nvCxnSpPr>
        <p:spPr>
          <a:xfrm>
            <a:off x="3597673" y="5672253"/>
            <a:ext cx="975114" cy="2298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xmlns="" id="{035063CF-0BE5-4174-A7B5-34F632784F0C}"/>
              </a:ext>
            </a:extLst>
          </p:cNvPr>
          <p:cNvCxnSpPr>
            <a:cxnSpLocks/>
            <a:stCxn id="27" idx="3"/>
            <a:endCxn id="33" idx="1"/>
          </p:cNvCxnSpPr>
          <p:nvPr/>
        </p:nvCxnSpPr>
        <p:spPr>
          <a:xfrm flipV="1">
            <a:off x="3597673" y="5902145"/>
            <a:ext cx="975114" cy="5943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xmlns="" id="{035063CF-0BE5-4174-A7B5-34F632784F0C}"/>
              </a:ext>
            </a:extLst>
          </p:cNvPr>
          <p:cNvCxnSpPr>
            <a:cxnSpLocks/>
            <a:stCxn id="27" idx="3"/>
            <a:endCxn id="31" idx="1"/>
          </p:cNvCxnSpPr>
          <p:nvPr/>
        </p:nvCxnSpPr>
        <p:spPr>
          <a:xfrm flipV="1">
            <a:off x="3597673" y="6242378"/>
            <a:ext cx="975114" cy="2541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xmlns="" id="{035063CF-0BE5-4174-A7B5-34F632784F0C}"/>
              </a:ext>
            </a:extLst>
          </p:cNvPr>
          <p:cNvCxnSpPr>
            <a:cxnSpLocks/>
            <a:stCxn id="27" idx="3"/>
            <a:endCxn id="32" idx="1"/>
          </p:cNvCxnSpPr>
          <p:nvPr/>
        </p:nvCxnSpPr>
        <p:spPr>
          <a:xfrm>
            <a:off x="3597673" y="6496540"/>
            <a:ext cx="975114" cy="860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Google Shape;96;p13"/>
          <p:cNvSpPr/>
          <p:nvPr/>
        </p:nvSpPr>
        <p:spPr>
          <a:xfrm>
            <a:off x="8050484" y="6166342"/>
            <a:ext cx="1869600" cy="512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33" dirty="0" smtClean="0"/>
              <a:t>관리자 계정</a:t>
            </a:r>
            <a:r>
              <a:rPr lang="ko" altLang="en-US" sz="1333" dirty="0" smtClean="0"/>
              <a:t> </a:t>
            </a:r>
            <a:r>
              <a:rPr lang="ko" altLang="en-US" sz="1333" dirty="0"/>
              <a:t>관리</a:t>
            </a:r>
            <a:endParaRPr sz="1333" dirty="0"/>
          </a:p>
        </p:txBody>
      </p:sp>
      <p:sp>
        <p:nvSpPr>
          <p:cNvPr id="58" name="Google Shape;96;p13"/>
          <p:cNvSpPr/>
          <p:nvPr/>
        </p:nvSpPr>
        <p:spPr>
          <a:xfrm>
            <a:off x="8050484" y="1546141"/>
            <a:ext cx="1869600" cy="512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400" dirty="0" err="1"/>
              <a:t>메인화면</a:t>
            </a:r>
            <a:r>
              <a:rPr lang="ko-KR" altLang="en-US" sz="1400" dirty="0"/>
              <a:t> 관리</a:t>
            </a:r>
          </a:p>
          <a:p>
            <a:pPr algn="ctr"/>
            <a:r>
              <a:rPr lang="ko-KR" altLang="en-US" sz="1400" dirty="0"/>
              <a:t>(</a:t>
            </a:r>
            <a:r>
              <a:rPr lang="ko-KR" altLang="en-US" sz="1400" dirty="0" err="1"/>
              <a:t>캐러셀</a:t>
            </a:r>
            <a:r>
              <a:rPr lang="ko-KR" altLang="en-US" sz="1400" dirty="0"/>
              <a:t> 이미지)</a:t>
            </a:r>
          </a:p>
        </p:txBody>
      </p:sp>
      <p:cxnSp>
        <p:nvCxnSpPr>
          <p:cNvPr id="59" name="Google Shape;103;p13"/>
          <p:cNvCxnSpPr>
            <a:stCxn id="14" idx="1"/>
            <a:endCxn id="25" idx="3"/>
          </p:cNvCxnSpPr>
          <p:nvPr/>
        </p:nvCxnSpPr>
        <p:spPr>
          <a:xfrm flipH="1" flipV="1">
            <a:off x="6792413" y="1558279"/>
            <a:ext cx="1258071" cy="1063468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0" name="Google Shape;103;p13"/>
          <p:cNvCxnSpPr>
            <a:stCxn id="14" idx="1"/>
            <a:endCxn id="30" idx="3"/>
          </p:cNvCxnSpPr>
          <p:nvPr/>
        </p:nvCxnSpPr>
        <p:spPr>
          <a:xfrm flipH="1" flipV="1">
            <a:off x="6792413" y="2004597"/>
            <a:ext cx="1258071" cy="61715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1" name="Google Shape;103;p13"/>
          <p:cNvCxnSpPr>
            <a:stCxn id="12" idx="1"/>
            <a:endCxn id="36" idx="3"/>
          </p:cNvCxnSpPr>
          <p:nvPr/>
        </p:nvCxnSpPr>
        <p:spPr>
          <a:xfrm flipH="1" flipV="1">
            <a:off x="6792413" y="2513166"/>
            <a:ext cx="1258071" cy="101786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2" name="Google Shape;103;p13"/>
          <p:cNvCxnSpPr>
            <a:stCxn id="12" idx="1"/>
            <a:endCxn id="38" idx="3"/>
          </p:cNvCxnSpPr>
          <p:nvPr/>
        </p:nvCxnSpPr>
        <p:spPr>
          <a:xfrm flipH="1" flipV="1">
            <a:off x="6792413" y="3021734"/>
            <a:ext cx="1258071" cy="50930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3" name="Google Shape;103;p13"/>
          <p:cNvCxnSpPr>
            <a:stCxn id="29" idx="1"/>
            <a:endCxn id="21" idx="3"/>
          </p:cNvCxnSpPr>
          <p:nvPr/>
        </p:nvCxnSpPr>
        <p:spPr>
          <a:xfrm flipH="1" flipV="1">
            <a:off x="6792413" y="3914370"/>
            <a:ext cx="1258071" cy="55784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4" name="Google Shape;103;p13"/>
          <p:cNvCxnSpPr>
            <a:stCxn id="13" idx="1"/>
            <a:endCxn id="33" idx="3"/>
          </p:cNvCxnSpPr>
          <p:nvPr/>
        </p:nvCxnSpPr>
        <p:spPr>
          <a:xfrm flipH="1">
            <a:off x="6792413" y="5585734"/>
            <a:ext cx="1258071" cy="31641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5" name="Google Shape;103;p13"/>
          <p:cNvCxnSpPr>
            <a:stCxn id="13" idx="1"/>
            <a:endCxn id="31" idx="3"/>
          </p:cNvCxnSpPr>
          <p:nvPr/>
        </p:nvCxnSpPr>
        <p:spPr>
          <a:xfrm flipH="1">
            <a:off x="6792413" y="5585734"/>
            <a:ext cx="1258071" cy="656644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6" name="Google Shape;103;p13"/>
          <p:cNvCxnSpPr>
            <a:stCxn id="13" idx="1"/>
            <a:endCxn id="32" idx="3"/>
          </p:cNvCxnSpPr>
          <p:nvPr/>
        </p:nvCxnSpPr>
        <p:spPr>
          <a:xfrm flipH="1">
            <a:off x="6792413" y="5585734"/>
            <a:ext cx="1258071" cy="99687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7" name="Google Shape;104;p13"/>
          <p:cNvCxnSpPr>
            <a:stCxn id="7" idx="1"/>
            <a:endCxn id="29" idx="3"/>
          </p:cNvCxnSpPr>
          <p:nvPr/>
        </p:nvCxnSpPr>
        <p:spPr>
          <a:xfrm flipH="1">
            <a:off x="9920084" y="3445684"/>
            <a:ext cx="1362350" cy="102653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442440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500"/>
              <a:defRPr/>
            </a:pPr>
            <a:r>
              <a:rPr lang="en-US" altLang="ko-KR" sz="4000" b="0" smtClean="0"/>
              <a:t>[</a:t>
            </a:r>
            <a:r>
              <a:rPr lang="ko-KR" altLang="en-US" sz="4000" b="0" smtClean="0"/>
              <a:t>화면설계</a:t>
            </a:r>
            <a:r>
              <a:rPr lang="en-US" altLang="ko-KR" sz="4000" b="0" smtClean="0"/>
              <a:t>] </a:t>
            </a:r>
            <a:r>
              <a:rPr lang="ko-KR" altLang="en-US" sz="4000" b="0" smtClean="0"/>
              <a:t>사용자 </a:t>
            </a:r>
            <a:r>
              <a:rPr lang="en-US" altLang="ko-KR" sz="4000" b="0" smtClean="0"/>
              <a:t>– </a:t>
            </a:r>
            <a:r>
              <a:rPr lang="ko-KR" altLang="en-US" sz="4000" b="0" smtClean="0"/>
              <a:t>웹 </a:t>
            </a:r>
            <a:r>
              <a:rPr lang="en-US" altLang="ko-KR" sz="4000" b="0" smtClean="0"/>
              <a:t>- </a:t>
            </a:r>
            <a:r>
              <a:rPr lang="ko-KR" altLang="en-US" sz="4000" b="0" smtClean="0"/>
              <a:t>세미나존 정보</a:t>
            </a:r>
            <a:endParaRPr lang="ko-KR" altLang="en-US" sz="4000" b="0" dirty="0"/>
          </a:p>
        </p:txBody>
      </p:sp>
      <p:sp>
        <p:nvSpPr>
          <p:cNvPr id="8" name="Google Shape;164;g7c553259d1_0_81"/>
          <p:cNvSpPr/>
          <p:nvPr/>
        </p:nvSpPr>
        <p:spPr>
          <a:xfrm>
            <a:off x="4534420" y="5718862"/>
            <a:ext cx="2789963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" name="Google Shape;168;g7c553259d1_0_81"/>
          <p:cNvSpPr/>
          <p:nvPr/>
        </p:nvSpPr>
        <p:spPr>
          <a:xfrm>
            <a:off x="1271339" y="1271965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0" name="Google Shape;169;g7c553259d1_0_81"/>
          <p:cNvGraphicFramePr/>
          <p:nvPr>
            <p:extLst/>
          </p:nvPr>
        </p:nvGraphicFramePr>
        <p:xfrm>
          <a:off x="8213589" y="4016684"/>
          <a:ext cx="2869750" cy="222072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smtClean="0">
                          <a:solidFill>
                            <a:schemeClr val="dk1"/>
                          </a:solidFill>
                        </a:rPr>
                        <a:t>해당 세미나존의 정보를 보이게 함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kb_user_w_semiZoneIntro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5753" y="1472067"/>
            <a:ext cx="6106121" cy="4867275"/>
          </a:xfrm>
          <a:prstGeom prst="rect">
            <a:avLst/>
          </a:prstGeom>
        </p:spPr>
      </p:pic>
      <p:sp>
        <p:nvSpPr>
          <p:cNvPr id="12" name="Google Shape;173;g7c553259d1_0_81"/>
          <p:cNvSpPr/>
          <p:nvPr/>
        </p:nvSpPr>
        <p:spPr>
          <a:xfrm>
            <a:off x="1606549" y="1668121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/>
          </p:nvPr>
        </p:nvGraphicFramePr>
        <p:xfrm>
          <a:off x="8213589" y="2811291"/>
          <a:ext cx="2666077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666077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kb_user_w_semiZoneIntro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75023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500"/>
              <a:defRPr/>
            </a:pPr>
            <a:r>
              <a:rPr lang="en-US" altLang="ko-KR" sz="3600" b="0" smtClean="0"/>
              <a:t>[</a:t>
            </a:r>
            <a:r>
              <a:rPr lang="ko-KR" altLang="en-US" sz="3600" b="0" smtClean="0"/>
              <a:t>화면설계</a:t>
            </a:r>
            <a:r>
              <a:rPr lang="en-US" altLang="ko-KR" sz="3600" b="0" smtClean="0"/>
              <a:t>]</a:t>
            </a:r>
            <a:r>
              <a:rPr lang="ko-KR" altLang="en-US" sz="3600" b="0" smtClean="0"/>
              <a:t>사용자 </a:t>
            </a:r>
            <a:r>
              <a:rPr lang="en-US" altLang="ko-KR" sz="3600" b="0" smtClean="0"/>
              <a:t>– </a:t>
            </a:r>
            <a:r>
              <a:rPr lang="ko-KR" altLang="en-US" sz="3600" b="0" smtClean="0"/>
              <a:t>모바일 </a:t>
            </a:r>
            <a:r>
              <a:rPr lang="en-US" altLang="ko-KR" sz="3600" b="0" smtClean="0"/>
              <a:t>- </a:t>
            </a:r>
            <a:r>
              <a:rPr lang="ko-KR" altLang="en-US" sz="3600" b="0" smtClean="0"/>
              <a:t>세미나존 정보</a:t>
            </a:r>
            <a:endParaRPr lang="ko-KR" altLang="en-US" sz="3600" b="0" dirty="0"/>
          </a:p>
        </p:txBody>
      </p:sp>
      <p:sp>
        <p:nvSpPr>
          <p:cNvPr id="14" name="Google Shape;168;g7c553259d1_0_81"/>
          <p:cNvSpPr/>
          <p:nvPr/>
        </p:nvSpPr>
        <p:spPr>
          <a:xfrm>
            <a:off x="1337677" y="1289960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5" name="Google Shape;169;g7c553259d1_0_81"/>
          <p:cNvGraphicFramePr/>
          <p:nvPr>
            <p:extLst/>
          </p:nvPr>
        </p:nvGraphicFramePr>
        <p:xfrm>
          <a:off x="8099052" y="4239106"/>
          <a:ext cx="2869750" cy="222072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smtClean="0">
                          <a:solidFill>
                            <a:schemeClr val="dk1"/>
                          </a:solidFill>
                        </a:rPr>
                        <a:t>해당 세미나존의 정보를 보이게 함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16" name="Google Shape;173;g7c553259d1_0_81"/>
          <p:cNvSpPr/>
          <p:nvPr/>
        </p:nvSpPr>
        <p:spPr>
          <a:xfrm>
            <a:off x="2150544" y="2121202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7702" y="1678910"/>
            <a:ext cx="3041452" cy="4572000"/>
          </a:xfrm>
          <a:prstGeom prst="rect">
            <a:avLst/>
          </a:prstGeom>
        </p:spPr>
      </p:pic>
      <p:graphicFrame>
        <p:nvGraphicFramePr>
          <p:cNvPr id="18" name="표 17"/>
          <p:cNvGraphicFramePr>
            <a:graphicFrameLocks noGrp="1"/>
          </p:cNvGraphicFramePr>
          <p:nvPr>
            <p:extLst/>
          </p:nvPr>
        </p:nvGraphicFramePr>
        <p:xfrm>
          <a:off x="8099052" y="3324810"/>
          <a:ext cx="2640677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640677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kb_user_m_semiZoneIntro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88489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ko-KR" sz="3600" b="0" smtClean="0"/>
              <a:t>[</a:t>
            </a:r>
            <a:r>
              <a:rPr lang="ko-KR" altLang="en-US" sz="3600" b="0" smtClean="0"/>
              <a:t>화면설계</a:t>
            </a:r>
            <a:r>
              <a:rPr lang="en-US" altLang="ko-KR" sz="3600" b="0" smtClean="0"/>
              <a:t>]</a:t>
            </a:r>
            <a:r>
              <a:rPr lang="ko-KR" altLang="en-US" sz="3600" b="0" smtClean="0"/>
              <a:t>사용자 </a:t>
            </a:r>
            <a:r>
              <a:rPr lang="en-US" altLang="ko-KR" sz="3600" b="0" smtClean="0"/>
              <a:t>– </a:t>
            </a:r>
            <a:r>
              <a:rPr lang="ko-KR" altLang="en-US" sz="3600" b="0" smtClean="0"/>
              <a:t>웹 </a:t>
            </a:r>
            <a:r>
              <a:rPr lang="en-US" altLang="ko-KR" sz="3600" b="0" smtClean="0"/>
              <a:t>- </a:t>
            </a:r>
            <a:r>
              <a:rPr lang="ko-KR" altLang="en-US" sz="3600" b="0" smtClean="0"/>
              <a:t>세미나존 </a:t>
            </a:r>
            <a:r>
              <a:rPr lang="ko-KR" altLang="en-US" sz="3600" b="0"/>
              <a:t>후기 목록</a:t>
            </a:r>
          </a:p>
        </p:txBody>
      </p:sp>
      <p:sp>
        <p:nvSpPr>
          <p:cNvPr id="8" name="Google Shape;168;g7c553259d1_0_81"/>
          <p:cNvSpPr/>
          <p:nvPr/>
        </p:nvSpPr>
        <p:spPr>
          <a:xfrm>
            <a:off x="1337677" y="1289960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9" name="Google Shape;169;g7c553259d1_0_81"/>
          <p:cNvGraphicFramePr/>
          <p:nvPr>
            <p:extLst/>
          </p:nvPr>
        </p:nvGraphicFramePr>
        <p:xfrm>
          <a:off x="8065185" y="3382374"/>
          <a:ext cx="2869750" cy="271137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smtClean="0">
                          <a:solidFill>
                            <a:schemeClr val="dk1"/>
                          </a:solidFill>
                        </a:rPr>
                        <a:t>후기 화면 목록을 보여지게 함</a:t>
                      </a:r>
                      <a:endParaRPr lang="en-US" altLang="ko-KR" sz="1500" b="0" u="none" strike="noStrike" cap="none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smtClean="0">
                          <a:solidFill>
                            <a:schemeClr val="dk1"/>
                          </a:solidFill>
                        </a:rPr>
                        <a:t>Select</a:t>
                      </a: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박스에는 해당 세미나존 이름들이 있고 그걸 선택하게 되면 그 해당 세미나존 이름 후기 글만 보이게 함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kb_user_w_semiZoneComm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0109" y="2155160"/>
            <a:ext cx="5595342" cy="3619500"/>
          </a:xfrm>
          <a:prstGeom prst="rect">
            <a:avLst/>
          </a:prstGeom>
        </p:spPr>
      </p:pic>
      <p:graphicFrame>
        <p:nvGraphicFramePr>
          <p:cNvPr id="11" name="표 10"/>
          <p:cNvGraphicFramePr>
            <a:graphicFrameLocks noGrp="1"/>
          </p:cNvGraphicFramePr>
          <p:nvPr>
            <p:extLst/>
          </p:nvPr>
        </p:nvGraphicFramePr>
        <p:xfrm>
          <a:off x="8065185" y="2221470"/>
          <a:ext cx="2572943" cy="6248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72943"/>
              </a:tblGrid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u="none" strike="noStrike" cap="none" dirty="0" err="1" smtClean="0">
                          <a:solidFill>
                            <a:schemeClr val="dk1"/>
                          </a:solidFill>
                        </a:rPr>
                        <a:t>kb_user_w_semiZoneComm</a:t>
                      </a:r>
                      <a:endParaRPr lang="en-US" altLang="ko-KR" sz="14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66579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ko-KR" sz="2800" b="0" smtClean="0"/>
              <a:t>[</a:t>
            </a:r>
            <a:r>
              <a:rPr lang="ko-KR" altLang="en-US" sz="2800" b="0" smtClean="0"/>
              <a:t>화면설계</a:t>
            </a:r>
            <a:r>
              <a:rPr lang="en-US" altLang="ko-KR" sz="2800" b="0" smtClean="0"/>
              <a:t>] </a:t>
            </a:r>
            <a:r>
              <a:rPr lang="ko-KR" altLang="en-US" sz="2800" b="0" smtClean="0"/>
              <a:t>사용자 </a:t>
            </a:r>
            <a:r>
              <a:rPr lang="en-US" altLang="ko-KR" sz="2800" b="0" smtClean="0"/>
              <a:t>– </a:t>
            </a:r>
            <a:r>
              <a:rPr lang="ko-KR" altLang="en-US" sz="2800" b="0" smtClean="0"/>
              <a:t>웹 </a:t>
            </a:r>
            <a:r>
              <a:rPr lang="en-US" altLang="ko-KR" sz="2800" b="0" smtClean="0"/>
              <a:t>- </a:t>
            </a:r>
            <a:r>
              <a:rPr lang="ko-KR" altLang="en-US" sz="2800" b="0" smtClean="0"/>
              <a:t>세미나존 </a:t>
            </a:r>
            <a:r>
              <a:rPr lang="ko-KR" altLang="en-US" sz="2800" b="0"/>
              <a:t>후기 </a:t>
            </a:r>
            <a:r>
              <a:rPr lang="ko-KR" altLang="en-US" sz="2800" b="0" smtClean="0"/>
              <a:t>목록 </a:t>
            </a:r>
            <a:r>
              <a:rPr lang="en-US" altLang="ko-KR" sz="2800" b="0" smtClean="0"/>
              <a:t>-</a:t>
            </a:r>
            <a:r>
              <a:rPr lang="ko-KR" altLang="en-US" sz="2800" b="0" smtClean="0"/>
              <a:t>상세내용</a:t>
            </a:r>
            <a:endParaRPr lang="ko-KR" altLang="en-US" sz="2800" b="0"/>
          </a:p>
        </p:txBody>
      </p:sp>
      <p:sp>
        <p:nvSpPr>
          <p:cNvPr id="7" name="Google Shape;168;g7c553259d1_0_81"/>
          <p:cNvSpPr/>
          <p:nvPr/>
        </p:nvSpPr>
        <p:spPr>
          <a:xfrm>
            <a:off x="1337677" y="1289960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2" name="Google Shape;169;g7c553259d1_0_81"/>
          <p:cNvGraphicFramePr/>
          <p:nvPr>
            <p:extLst/>
          </p:nvPr>
        </p:nvGraphicFramePr>
        <p:xfrm>
          <a:off x="8214412" y="3728360"/>
          <a:ext cx="2869750" cy="132854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smtClean="0">
                          <a:solidFill>
                            <a:schemeClr val="dk1"/>
                          </a:solidFill>
                        </a:rPr>
                        <a:t>해당 타이틀 내용을 보임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4277" y="2034748"/>
            <a:ext cx="6090853" cy="3708829"/>
          </a:xfrm>
          <a:prstGeom prst="rect">
            <a:avLst/>
          </a:prstGeom>
        </p:spPr>
      </p:pic>
      <p:graphicFrame>
        <p:nvGraphicFramePr>
          <p:cNvPr id="14" name="표 13"/>
          <p:cNvGraphicFramePr>
            <a:graphicFrameLocks noGrp="1"/>
          </p:cNvGraphicFramePr>
          <p:nvPr>
            <p:extLst/>
          </p:nvPr>
        </p:nvGraphicFramePr>
        <p:xfrm>
          <a:off x="8214412" y="2682817"/>
          <a:ext cx="2545426" cy="59438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4542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u="none" strike="noStrike" cap="none" dirty="0" err="1" smtClean="0">
                          <a:solidFill>
                            <a:schemeClr val="dk1"/>
                          </a:solidFill>
                        </a:rPr>
                        <a:t>kb_user_w_semiZoneCommReg</a:t>
                      </a:r>
                      <a:endParaRPr lang="en-US" altLang="ko-KR" sz="12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4087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ko-KR" sz="3200" b="0" smtClean="0"/>
              <a:t>[</a:t>
            </a:r>
            <a:r>
              <a:rPr lang="ko-KR" altLang="en-US" sz="3200" b="0" smtClean="0"/>
              <a:t>화면설계</a:t>
            </a:r>
            <a:r>
              <a:rPr lang="en-US" altLang="ko-KR" sz="3200" b="0" smtClean="0"/>
              <a:t>] </a:t>
            </a:r>
            <a:r>
              <a:rPr lang="ko-KR" altLang="en-US" sz="3200" b="0" smtClean="0"/>
              <a:t>사용자 </a:t>
            </a:r>
            <a:r>
              <a:rPr lang="en-US" altLang="ko-KR" sz="3200" b="0" smtClean="0"/>
              <a:t>– </a:t>
            </a:r>
            <a:r>
              <a:rPr lang="ko-KR" altLang="en-US" sz="3200" b="0" smtClean="0"/>
              <a:t>모바일</a:t>
            </a:r>
            <a:r>
              <a:rPr lang="en-US" altLang="ko-KR" sz="3200" b="0"/>
              <a:t> </a:t>
            </a:r>
            <a:r>
              <a:rPr lang="en-US" altLang="ko-KR" sz="3200" b="0" smtClean="0"/>
              <a:t>- </a:t>
            </a:r>
            <a:r>
              <a:rPr lang="ko-KR" altLang="en-US" sz="3200" b="0" smtClean="0"/>
              <a:t>세미나존 </a:t>
            </a:r>
            <a:r>
              <a:rPr lang="ko-KR" altLang="en-US" sz="3200" b="0"/>
              <a:t>후기 </a:t>
            </a:r>
            <a:r>
              <a:rPr lang="ko-KR" altLang="en-US" sz="3200" b="0" smtClean="0"/>
              <a:t>목록</a:t>
            </a:r>
            <a:endParaRPr lang="ko-KR" altLang="en-US" sz="3200" b="0"/>
          </a:p>
        </p:txBody>
      </p:sp>
      <p:sp>
        <p:nvSpPr>
          <p:cNvPr id="8" name="Google Shape;168;g7c553259d1_0_81"/>
          <p:cNvSpPr/>
          <p:nvPr/>
        </p:nvSpPr>
        <p:spPr>
          <a:xfrm>
            <a:off x="1337677" y="1289960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9" name="Google Shape;169;g7c553259d1_0_81"/>
          <p:cNvGraphicFramePr/>
          <p:nvPr>
            <p:extLst/>
          </p:nvPr>
        </p:nvGraphicFramePr>
        <p:xfrm>
          <a:off x="8213590" y="4214392"/>
          <a:ext cx="2869750" cy="132854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후기 목록들을 보여지게 함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9331" y="1617000"/>
            <a:ext cx="3304579" cy="4695825"/>
          </a:xfrm>
          <a:prstGeom prst="rect">
            <a:avLst/>
          </a:prstGeom>
        </p:spPr>
      </p:pic>
      <p:sp>
        <p:nvSpPr>
          <p:cNvPr id="11" name="Google Shape;173;g7c553259d1_0_81"/>
          <p:cNvSpPr/>
          <p:nvPr/>
        </p:nvSpPr>
        <p:spPr>
          <a:xfrm>
            <a:off x="3532671" y="1881020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/>
          </p:nvPr>
        </p:nvGraphicFramePr>
        <p:xfrm>
          <a:off x="8213590" y="3126690"/>
          <a:ext cx="2230842" cy="83822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30842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u="none" strike="noStrike" cap="none" smtClean="0">
                          <a:solidFill>
                            <a:schemeClr val="dk1"/>
                          </a:solidFill>
                        </a:rPr>
                        <a:t>kb_user_m_semiZoneComm</a:t>
                      </a: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69917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ko-KR" sz="2800" b="0"/>
              <a:t>[</a:t>
            </a:r>
            <a:r>
              <a:rPr lang="ko-KR" altLang="en-US" sz="2800" b="0"/>
              <a:t>화면설계</a:t>
            </a:r>
            <a:r>
              <a:rPr lang="en-US" altLang="ko-KR" sz="2800" b="0" smtClean="0"/>
              <a:t>]</a:t>
            </a:r>
            <a:r>
              <a:rPr lang="ko-KR" altLang="en-US" sz="2800" b="0" smtClean="0"/>
              <a:t>사용자</a:t>
            </a:r>
            <a:r>
              <a:rPr lang="en-US" altLang="ko-KR" sz="2800" b="0" smtClean="0"/>
              <a:t>- </a:t>
            </a:r>
            <a:r>
              <a:rPr lang="ko-KR" altLang="en-US" sz="2800" b="0" smtClean="0"/>
              <a:t>모바일 </a:t>
            </a:r>
            <a:r>
              <a:rPr lang="en-US" altLang="ko-KR" sz="2800" b="0" smtClean="0"/>
              <a:t>– </a:t>
            </a:r>
            <a:r>
              <a:rPr lang="ko-KR" altLang="en-US" sz="2800" b="0" smtClean="0"/>
              <a:t>세미나존 </a:t>
            </a:r>
            <a:r>
              <a:rPr lang="ko-KR" altLang="en-US" sz="2800" b="0"/>
              <a:t>후기 </a:t>
            </a:r>
            <a:r>
              <a:rPr lang="ko-KR" altLang="en-US" sz="2800" b="0" smtClean="0"/>
              <a:t>목록 </a:t>
            </a:r>
            <a:r>
              <a:rPr lang="en-US" altLang="ko-KR" sz="2800" b="0" smtClean="0"/>
              <a:t>- </a:t>
            </a:r>
            <a:r>
              <a:rPr lang="ko-KR" altLang="en-US" sz="2800" b="0" smtClean="0"/>
              <a:t>상세내용 </a:t>
            </a:r>
            <a:endParaRPr lang="ko-KR" altLang="en-US" sz="2800" b="0"/>
          </a:p>
        </p:txBody>
      </p:sp>
      <p:sp>
        <p:nvSpPr>
          <p:cNvPr id="12" name="Google Shape;168;g7c553259d1_0_81"/>
          <p:cNvSpPr/>
          <p:nvPr/>
        </p:nvSpPr>
        <p:spPr>
          <a:xfrm>
            <a:off x="1337677" y="1289960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3" name="Google Shape;169;g7c553259d1_0_81"/>
          <p:cNvGraphicFramePr/>
          <p:nvPr>
            <p:extLst/>
          </p:nvPr>
        </p:nvGraphicFramePr>
        <p:xfrm>
          <a:off x="8193244" y="4230868"/>
          <a:ext cx="2869750" cy="222072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해당 후기의 내용을 보임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8016" y="1747840"/>
            <a:ext cx="2708672" cy="4581525"/>
          </a:xfrm>
          <a:prstGeom prst="rect">
            <a:avLst/>
          </a:prstGeom>
        </p:spPr>
      </p:pic>
      <p:graphicFrame>
        <p:nvGraphicFramePr>
          <p:cNvPr id="16" name="표 15"/>
          <p:cNvGraphicFramePr>
            <a:graphicFrameLocks noGrp="1"/>
          </p:cNvGraphicFramePr>
          <p:nvPr>
            <p:extLst/>
          </p:nvPr>
        </p:nvGraphicFramePr>
        <p:xfrm>
          <a:off x="8193244" y="3326593"/>
          <a:ext cx="2503093" cy="59438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03093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u="none" strike="noStrike" cap="none" dirty="0" err="1" smtClean="0">
                          <a:solidFill>
                            <a:schemeClr val="dk1"/>
                          </a:solidFill>
                        </a:rPr>
                        <a:t>kb_user_m_semiZoneCommReg</a:t>
                      </a:r>
                      <a:endParaRPr lang="en-US" altLang="ko-KR" sz="12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62445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ko-KR" sz="3600" b="0"/>
              <a:t>[</a:t>
            </a:r>
            <a:r>
              <a:rPr lang="ko-KR" altLang="en-US" sz="3600" b="0"/>
              <a:t>화면설계</a:t>
            </a:r>
            <a:r>
              <a:rPr lang="en-US" altLang="ko-KR" sz="3600" b="0" smtClean="0"/>
              <a:t>] </a:t>
            </a:r>
            <a:r>
              <a:rPr lang="ko-KR" altLang="en-US" sz="3600" b="0" smtClean="0"/>
              <a:t>관리자 </a:t>
            </a:r>
            <a:r>
              <a:rPr lang="en-US" altLang="ko-KR" sz="3600" b="0" smtClean="0"/>
              <a:t>– </a:t>
            </a:r>
            <a:r>
              <a:rPr lang="ko-KR" altLang="en-US" sz="3600" b="0" smtClean="0"/>
              <a:t>웹 </a:t>
            </a:r>
            <a:r>
              <a:rPr lang="en-US" altLang="ko-KR" sz="3600" b="0" smtClean="0"/>
              <a:t>- </a:t>
            </a:r>
            <a:r>
              <a:rPr lang="ko-KR" altLang="en-US" sz="3600" b="0" smtClean="0"/>
              <a:t>캐러셀 </a:t>
            </a:r>
            <a:r>
              <a:rPr lang="ko-KR" altLang="en-US" sz="3600" b="0"/>
              <a:t>배너 관리</a:t>
            </a:r>
          </a:p>
        </p:txBody>
      </p:sp>
      <p:graphicFrame>
        <p:nvGraphicFramePr>
          <p:cNvPr id="7" name="Google Shape;169;g7c553259d1_0_81"/>
          <p:cNvGraphicFramePr/>
          <p:nvPr>
            <p:extLst/>
          </p:nvPr>
        </p:nvGraphicFramePr>
        <p:xfrm>
          <a:off x="8164212" y="3896124"/>
          <a:ext cx="2869750" cy="659111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4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2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37152" marB="37152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2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37152" marB="37152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9406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200" dirty="0"/>
                        <a:t>1</a:t>
                      </a:r>
                      <a:endParaRPr sz="1200" dirty="0"/>
                    </a:p>
                  </a:txBody>
                  <a:tcPr marL="74303" marR="74303" marT="37152" marB="37152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b="0" i="0" u="none" strike="noStrike" cap="none" noProof="0" dirty="0" smtClean="0">
                          <a:latin typeface="맑은 고딕"/>
                        </a:rPr>
                        <a:t>클릭하여 위아래로 순서 변경 가능</a:t>
                      </a:r>
                      <a:endParaRPr altLang="en-US" sz="1200" b="0" i="0" u="none" strike="noStrike" cap="none" noProof="0" dirty="0">
                        <a:latin typeface="맑은 고딕"/>
                      </a:endParaRPr>
                    </a:p>
                  </a:txBody>
                  <a:tcPr marL="74303" marR="74303" marT="37152" marB="37152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Google Shape;168;g7c553259d1_0_81"/>
          <p:cNvSpPr/>
          <p:nvPr/>
        </p:nvSpPr>
        <p:spPr>
          <a:xfrm>
            <a:off x="1271338" y="1676409"/>
            <a:ext cx="6526163" cy="4346794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74283" tIns="37131" rIns="74283" bIns="37131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219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266514" y="1819503"/>
            <a:ext cx="6528045" cy="3174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63" dirty="0" err="1">
                <a:solidFill>
                  <a:schemeClr val="tx1"/>
                </a:solidFill>
              </a:rPr>
              <a:t>캐러셀</a:t>
            </a:r>
            <a:r>
              <a:rPr lang="ko-KR" altLang="en-US" sz="1463" dirty="0">
                <a:solidFill>
                  <a:schemeClr val="tx1"/>
                </a:solidFill>
              </a:rPr>
              <a:t> 배너 관리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1258004" y="2162656"/>
            <a:ext cx="6528045" cy="24980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63" b="1" dirty="0" err="1">
                <a:solidFill>
                  <a:schemeClr val="tx1"/>
                </a:solidFill>
              </a:rPr>
              <a:t>등록날짜</a:t>
            </a:r>
            <a:r>
              <a:rPr lang="en-US" altLang="ko-KR" sz="1463" b="1" dirty="0">
                <a:solidFill>
                  <a:schemeClr val="tx1"/>
                </a:solidFill>
              </a:rPr>
              <a:t>	</a:t>
            </a:r>
            <a:r>
              <a:rPr lang="ko-KR" altLang="en-US" sz="1463" b="1" dirty="0">
                <a:solidFill>
                  <a:schemeClr val="tx1"/>
                </a:solidFill>
              </a:rPr>
              <a:t>순서</a:t>
            </a:r>
            <a:r>
              <a:rPr lang="en-US" altLang="ko-KR" sz="1463" b="1" dirty="0">
                <a:solidFill>
                  <a:schemeClr val="tx1"/>
                </a:solidFill>
              </a:rPr>
              <a:t>	</a:t>
            </a:r>
            <a:r>
              <a:rPr lang="ko-KR" altLang="en-US" sz="1463" b="1" dirty="0">
                <a:solidFill>
                  <a:schemeClr val="tx1"/>
                </a:solidFill>
              </a:rPr>
              <a:t>이미지</a:t>
            </a:r>
            <a:r>
              <a:rPr lang="en-US" altLang="ko-KR" sz="1463" b="1" dirty="0">
                <a:solidFill>
                  <a:schemeClr val="tx1"/>
                </a:solidFill>
              </a:rPr>
              <a:t>		</a:t>
            </a:r>
            <a:r>
              <a:rPr lang="ko-KR" altLang="en-US" sz="1463" b="1" dirty="0">
                <a:solidFill>
                  <a:schemeClr val="tx1"/>
                </a:solidFill>
              </a:rPr>
              <a:t>링크 주소</a:t>
            </a:r>
            <a:r>
              <a:rPr lang="en-US" altLang="ko-KR" sz="1463" b="1" dirty="0">
                <a:solidFill>
                  <a:schemeClr val="tx1"/>
                </a:solidFill>
              </a:rPr>
              <a:t>	    </a:t>
            </a:r>
            <a:r>
              <a:rPr lang="ko-KR" altLang="en-US" sz="1463" b="1" dirty="0">
                <a:solidFill>
                  <a:schemeClr val="tx1"/>
                </a:solidFill>
              </a:rPr>
              <a:t>삭제  이동</a:t>
            </a:r>
          </a:p>
        </p:txBody>
      </p:sp>
      <p:cxnSp>
        <p:nvCxnSpPr>
          <p:cNvPr id="11" name="직선 연결선 10"/>
          <p:cNvCxnSpPr/>
          <p:nvPr/>
        </p:nvCxnSpPr>
        <p:spPr>
          <a:xfrm>
            <a:off x="1263632" y="2436017"/>
            <a:ext cx="652616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267571" y="4792894"/>
            <a:ext cx="652616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264195" y="2714623"/>
            <a:ext cx="6526163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270386" y="2993229"/>
            <a:ext cx="6526163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1270386" y="3284218"/>
            <a:ext cx="6526163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/>
          <p:cNvSpPr/>
          <p:nvPr/>
        </p:nvSpPr>
        <p:spPr>
          <a:xfrm>
            <a:off x="1264196" y="2459836"/>
            <a:ext cx="6528045" cy="24980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00" dirty="0">
                <a:solidFill>
                  <a:schemeClr val="tx1"/>
                </a:solidFill>
              </a:rPr>
              <a:t>2020-02-01	1	banner1.jpg	www.naver.com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258004" y="2732251"/>
            <a:ext cx="6528045" cy="24980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00" dirty="0">
                <a:solidFill>
                  <a:schemeClr val="tx1"/>
                </a:solidFill>
              </a:rPr>
              <a:t>2020-02-03	2	banner2.jpg	www.yahoo.co.kr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264196" y="3010857"/>
            <a:ext cx="6528045" cy="24980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00" dirty="0">
                <a:solidFill>
                  <a:schemeClr val="tx1"/>
                </a:solidFill>
              </a:rPr>
              <a:t>2020-02-03	3	banner3.jpg	www.google.com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275239" y="3886291"/>
            <a:ext cx="6528045" cy="24980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00" dirty="0">
                <a:solidFill>
                  <a:schemeClr val="tx1"/>
                </a:solidFill>
              </a:rPr>
              <a:t>2020-02-17	6	banner7.jpg	www.coffebean.co.kr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1264758" y="4152510"/>
            <a:ext cx="6526163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1261817" y="3301370"/>
            <a:ext cx="6528045" cy="24980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00" dirty="0">
                <a:solidFill>
                  <a:schemeClr val="tx1"/>
                </a:solidFill>
              </a:rPr>
              <a:t>2020-02-15	4	banner5.jpg	www.starbucks.co.kr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cxnSp>
        <p:nvCxnSpPr>
          <p:cNvPr id="26" name="직선 연결선 25"/>
          <p:cNvCxnSpPr/>
          <p:nvPr/>
        </p:nvCxnSpPr>
        <p:spPr>
          <a:xfrm>
            <a:off x="1251336" y="3567589"/>
            <a:ext cx="6526163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/>
          <p:cNvSpPr/>
          <p:nvPr/>
        </p:nvSpPr>
        <p:spPr>
          <a:xfrm>
            <a:off x="1276104" y="3594263"/>
            <a:ext cx="6528045" cy="24980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00" dirty="0">
                <a:solidFill>
                  <a:schemeClr val="tx1"/>
                </a:solidFill>
              </a:rPr>
              <a:t>2020-02-17	5	banner6.jpg	</a:t>
            </a:r>
            <a:r>
              <a:rPr lang="en-US" altLang="ko-KR" sz="1300" dirty="0">
                <a:solidFill>
                  <a:schemeClr val="tx1"/>
                </a:solidFill>
                <a:hlinkClick r:id="rId2"/>
              </a:rPr>
              <a:t>www.tomntoms</a:t>
            </a:r>
            <a:r>
              <a:rPr lang="en-US" altLang="ko-KR" sz="1300" dirty="0">
                <a:solidFill>
                  <a:schemeClr val="tx1"/>
                </a:solidFill>
              </a:rPr>
              <a:t>.co.kr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1265623" y="3860481"/>
            <a:ext cx="6526163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1280870" y="4178969"/>
            <a:ext cx="6528045" cy="24980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00" dirty="0">
                <a:solidFill>
                  <a:schemeClr val="tx1"/>
                </a:solidFill>
              </a:rPr>
              <a:t>2020-02-18	7	banner8.jpg	www.davinci.co.kr	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cxnSp>
        <p:nvCxnSpPr>
          <p:cNvPr id="30" name="직선 연결선 29"/>
          <p:cNvCxnSpPr/>
          <p:nvPr/>
        </p:nvCxnSpPr>
        <p:spPr>
          <a:xfrm>
            <a:off x="1270389" y="4445188"/>
            <a:ext cx="6526163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/>
          <p:cNvSpPr/>
          <p:nvPr/>
        </p:nvSpPr>
        <p:spPr>
          <a:xfrm>
            <a:off x="1275243" y="4471646"/>
            <a:ext cx="6528045" cy="24980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00" dirty="0">
                <a:solidFill>
                  <a:schemeClr val="tx1"/>
                </a:solidFill>
              </a:rPr>
              <a:t>2020-02-13	8	banner4.jpg	www.hollys.com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cxnSp>
        <p:nvCxnSpPr>
          <p:cNvPr id="32" name="직선 연결선 31"/>
          <p:cNvCxnSpPr/>
          <p:nvPr/>
        </p:nvCxnSpPr>
        <p:spPr>
          <a:xfrm>
            <a:off x="7384017" y="2517641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>
            <a:off x="7382112" y="2587346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7385836" y="2650558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7384018" y="2793433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>
            <a:off x="7382114" y="2863138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7385837" y="2926350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7378388" y="3080483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>
            <a:off x="7376484" y="3150188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>
            <a:off x="7380208" y="3213400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/>
          <p:nvPr/>
        </p:nvCxnSpPr>
        <p:spPr>
          <a:xfrm>
            <a:off x="7382112" y="3367530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>
            <a:off x="7380208" y="3437236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/>
          <p:cNvCxnSpPr/>
          <p:nvPr/>
        </p:nvCxnSpPr>
        <p:spPr>
          <a:xfrm>
            <a:off x="7383931" y="3500447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/>
          <p:cNvCxnSpPr/>
          <p:nvPr/>
        </p:nvCxnSpPr>
        <p:spPr>
          <a:xfrm>
            <a:off x="7380293" y="3665836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/>
          <p:cNvCxnSpPr/>
          <p:nvPr/>
        </p:nvCxnSpPr>
        <p:spPr>
          <a:xfrm>
            <a:off x="7378388" y="3735541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/>
          <p:cNvCxnSpPr/>
          <p:nvPr/>
        </p:nvCxnSpPr>
        <p:spPr>
          <a:xfrm>
            <a:off x="7382112" y="3798753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/>
          <p:cNvCxnSpPr/>
          <p:nvPr/>
        </p:nvCxnSpPr>
        <p:spPr>
          <a:xfrm>
            <a:off x="7397180" y="3947256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/>
          <p:cNvCxnSpPr/>
          <p:nvPr/>
        </p:nvCxnSpPr>
        <p:spPr>
          <a:xfrm>
            <a:off x="7395275" y="4016962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/>
          <p:cNvCxnSpPr/>
          <p:nvPr/>
        </p:nvCxnSpPr>
        <p:spPr>
          <a:xfrm>
            <a:off x="7398999" y="4080173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/>
          <p:cNvCxnSpPr/>
          <p:nvPr/>
        </p:nvCxnSpPr>
        <p:spPr>
          <a:xfrm>
            <a:off x="7408438" y="4234305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/>
          <p:cNvCxnSpPr/>
          <p:nvPr/>
        </p:nvCxnSpPr>
        <p:spPr>
          <a:xfrm>
            <a:off x="7406533" y="4304011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/>
          <p:cNvCxnSpPr/>
          <p:nvPr/>
        </p:nvCxnSpPr>
        <p:spPr>
          <a:xfrm>
            <a:off x="7410257" y="4367222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/>
          <p:cNvCxnSpPr/>
          <p:nvPr/>
        </p:nvCxnSpPr>
        <p:spPr>
          <a:xfrm>
            <a:off x="7408438" y="4549496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/>
          <p:cNvCxnSpPr/>
          <p:nvPr/>
        </p:nvCxnSpPr>
        <p:spPr>
          <a:xfrm>
            <a:off x="7406533" y="4619201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/>
          <p:cNvCxnSpPr/>
          <p:nvPr/>
        </p:nvCxnSpPr>
        <p:spPr>
          <a:xfrm>
            <a:off x="7410257" y="4682413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직사각형 55"/>
          <p:cNvSpPr/>
          <p:nvPr/>
        </p:nvSpPr>
        <p:spPr>
          <a:xfrm>
            <a:off x="6698240" y="2472136"/>
            <a:ext cx="545956" cy="226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57" name="직사각형 56"/>
          <p:cNvSpPr/>
          <p:nvPr/>
        </p:nvSpPr>
        <p:spPr>
          <a:xfrm>
            <a:off x="6709496" y="2747929"/>
            <a:ext cx="545956" cy="226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58" name="직사각형 57"/>
          <p:cNvSpPr/>
          <p:nvPr/>
        </p:nvSpPr>
        <p:spPr>
          <a:xfrm>
            <a:off x="6703870" y="3029352"/>
            <a:ext cx="545956" cy="226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59" name="직사각형 58"/>
          <p:cNvSpPr/>
          <p:nvPr/>
        </p:nvSpPr>
        <p:spPr>
          <a:xfrm>
            <a:off x="6703870" y="3316400"/>
            <a:ext cx="545956" cy="226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60" name="직사각형 59"/>
          <p:cNvSpPr/>
          <p:nvPr/>
        </p:nvSpPr>
        <p:spPr>
          <a:xfrm>
            <a:off x="6720757" y="3603449"/>
            <a:ext cx="545956" cy="226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61" name="직사각형 60"/>
          <p:cNvSpPr/>
          <p:nvPr/>
        </p:nvSpPr>
        <p:spPr>
          <a:xfrm>
            <a:off x="6726385" y="3896124"/>
            <a:ext cx="545956" cy="226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62" name="직사각형 61"/>
          <p:cNvSpPr/>
          <p:nvPr/>
        </p:nvSpPr>
        <p:spPr>
          <a:xfrm>
            <a:off x="6732014" y="4183174"/>
            <a:ext cx="545956" cy="226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63" name="직사각형 62"/>
          <p:cNvSpPr/>
          <p:nvPr/>
        </p:nvSpPr>
        <p:spPr>
          <a:xfrm>
            <a:off x="6737643" y="4492737"/>
            <a:ext cx="545956" cy="226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64" name="직사각형 63"/>
          <p:cNvSpPr/>
          <p:nvPr/>
        </p:nvSpPr>
        <p:spPr>
          <a:xfrm>
            <a:off x="2412947" y="4988069"/>
            <a:ext cx="908244" cy="7738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63" dirty="0">
                <a:solidFill>
                  <a:schemeClr val="tx1"/>
                </a:solidFill>
              </a:rPr>
              <a:t>등록하기</a:t>
            </a:r>
          </a:p>
        </p:txBody>
      </p:sp>
      <p:sp>
        <p:nvSpPr>
          <p:cNvPr id="65" name="직사각형 64"/>
          <p:cNvSpPr/>
          <p:nvPr/>
        </p:nvSpPr>
        <p:spPr>
          <a:xfrm>
            <a:off x="3399287" y="4982090"/>
            <a:ext cx="1126388" cy="7798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63" dirty="0">
                <a:solidFill>
                  <a:schemeClr val="tx1"/>
                </a:solidFill>
              </a:rPr>
              <a:t>이미지를 등록하세요</a:t>
            </a:r>
          </a:p>
        </p:txBody>
      </p:sp>
      <p:sp>
        <p:nvSpPr>
          <p:cNvPr id="66" name="직사각형 65"/>
          <p:cNvSpPr/>
          <p:nvPr/>
        </p:nvSpPr>
        <p:spPr>
          <a:xfrm>
            <a:off x="4600758" y="4982440"/>
            <a:ext cx="2108739" cy="7798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63" dirty="0">
                <a:solidFill>
                  <a:schemeClr val="tx1"/>
                </a:solidFill>
              </a:rPr>
              <a:t>링크 주소 입력</a:t>
            </a:r>
          </a:p>
        </p:txBody>
      </p:sp>
      <p:sp>
        <p:nvSpPr>
          <p:cNvPr id="67" name="직사각형 66"/>
          <p:cNvSpPr/>
          <p:nvPr/>
        </p:nvSpPr>
        <p:spPr>
          <a:xfrm>
            <a:off x="6800725" y="5207593"/>
            <a:ext cx="927895" cy="3552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63" dirty="0" err="1">
                <a:solidFill>
                  <a:schemeClr val="tx1"/>
                </a:solidFill>
              </a:rPr>
              <a:t>등록버튼</a:t>
            </a:r>
            <a:endParaRPr lang="ko-KR" altLang="en-US" sz="1463" dirty="0">
              <a:solidFill>
                <a:schemeClr val="tx1"/>
              </a:solidFill>
            </a:endParaRPr>
          </a:p>
        </p:txBody>
      </p:sp>
      <p:sp>
        <p:nvSpPr>
          <p:cNvPr id="68" name="Google Shape;173;g7c553259d1_0_81"/>
          <p:cNvSpPr/>
          <p:nvPr/>
        </p:nvSpPr>
        <p:spPr>
          <a:xfrm>
            <a:off x="7164313" y="2321001"/>
            <a:ext cx="245944" cy="26373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74283" tIns="37131" rIns="74283" bIns="37131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sz="1463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463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69" name="표 68"/>
          <p:cNvGraphicFramePr>
            <a:graphicFrameLocks noGrp="1"/>
          </p:cNvGraphicFramePr>
          <p:nvPr>
            <p:extLst/>
          </p:nvPr>
        </p:nvGraphicFramePr>
        <p:xfrm>
          <a:off x="8164212" y="3019210"/>
          <a:ext cx="2230842" cy="59438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30842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u="none" strike="noStrike" cap="none" smtClean="0">
                          <a:solidFill>
                            <a:schemeClr val="dk1"/>
                          </a:solidFill>
                        </a:rPr>
                        <a:t>kb_admin_carousel</a:t>
                      </a: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78804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ko-KR" sz="4000" b="0"/>
              <a:t>[</a:t>
            </a:r>
            <a:r>
              <a:rPr lang="ko-KR" altLang="en-US" sz="4000" b="0"/>
              <a:t>화면설계</a:t>
            </a:r>
            <a:r>
              <a:rPr lang="en-US" altLang="ko-KR" sz="4000" b="0" smtClean="0"/>
              <a:t>] </a:t>
            </a:r>
            <a:r>
              <a:rPr lang="ko-KR" altLang="en-US" sz="4000" b="0" smtClean="0"/>
              <a:t>관리자</a:t>
            </a:r>
            <a:r>
              <a:rPr lang="en-US" altLang="ko-KR" sz="4000" b="0" smtClean="0"/>
              <a:t>- </a:t>
            </a:r>
            <a:r>
              <a:rPr lang="ko-KR" altLang="en-US" sz="4000" b="0" smtClean="0"/>
              <a:t>웹 </a:t>
            </a:r>
            <a:r>
              <a:rPr lang="en-US" altLang="ko-KR" sz="4000" b="0" smtClean="0"/>
              <a:t>- </a:t>
            </a:r>
            <a:r>
              <a:rPr lang="ko-KR" altLang="en-US" sz="4000" b="0" smtClean="0"/>
              <a:t>회원정보관리</a:t>
            </a:r>
            <a:endParaRPr lang="ko-KR" altLang="en-US" sz="4000" b="0"/>
          </a:p>
        </p:txBody>
      </p:sp>
      <p:sp>
        <p:nvSpPr>
          <p:cNvPr id="70" name="Google Shape;168;g7c553259d1_0_81"/>
          <p:cNvSpPr/>
          <p:nvPr/>
        </p:nvSpPr>
        <p:spPr>
          <a:xfrm>
            <a:off x="1337677" y="1289960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71" name="Google Shape;169;g7c553259d1_0_81"/>
          <p:cNvGraphicFramePr/>
          <p:nvPr>
            <p:extLst/>
          </p:nvPr>
        </p:nvGraphicFramePr>
        <p:xfrm>
          <a:off x="8213590" y="3497703"/>
          <a:ext cx="2869750" cy="248277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수정 버튼 누르면 임시 비밀번호를 등록할 수 있게 함</a:t>
                      </a:r>
                      <a:r>
                        <a:rPr lang="en-US" altLang="ko-KR" sz="1500" b="0" u="none" strike="noStrike" cap="none" baseline="0" smtClean="0">
                          <a:solidFill>
                            <a:schemeClr val="dk1"/>
                          </a:solidFill>
                        </a:rPr>
                        <a:t>.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상태 </a:t>
                      </a:r>
                      <a:r>
                        <a:rPr lang="en-US" altLang="ko-KR" sz="1500" b="0" u="none" strike="noStrike" cap="none" baseline="0" smtClean="0">
                          <a:solidFill>
                            <a:schemeClr val="dk1"/>
                          </a:solidFill>
                        </a:rPr>
                        <a:t>Select </a:t>
                      </a: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박스를 수정하게 되면 변경되는 즉시 적용이 됨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smtClean="0"/>
                        <a:t>2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72" name="그림 7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3940" y="2165584"/>
            <a:ext cx="5069086" cy="3105150"/>
          </a:xfrm>
          <a:prstGeom prst="rect">
            <a:avLst/>
          </a:prstGeom>
        </p:spPr>
      </p:pic>
      <p:sp>
        <p:nvSpPr>
          <p:cNvPr id="73" name="Google Shape;173;g7c553259d1_0_81"/>
          <p:cNvSpPr/>
          <p:nvPr/>
        </p:nvSpPr>
        <p:spPr>
          <a:xfrm>
            <a:off x="2890120" y="2254747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74" name="표 73"/>
          <p:cNvGraphicFramePr>
            <a:graphicFrameLocks noGrp="1"/>
          </p:cNvGraphicFramePr>
          <p:nvPr>
            <p:extLst/>
          </p:nvPr>
        </p:nvGraphicFramePr>
        <p:xfrm>
          <a:off x="8213590" y="2490015"/>
          <a:ext cx="2230842" cy="6248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30842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u="none" strike="noStrike" cap="none" smtClean="0">
                          <a:solidFill>
                            <a:schemeClr val="dk1"/>
                          </a:solidFill>
                        </a:rPr>
                        <a:t>kb_admin_member</a:t>
                      </a: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57423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ko-KR" sz="4000" b="0"/>
              <a:t>[</a:t>
            </a:r>
            <a:r>
              <a:rPr lang="ko-KR" altLang="en-US" sz="4000" b="0"/>
              <a:t>화면설계</a:t>
            </a:r>
            <a:r>
              <a:rPr lang="en-US" altLang="ko-KR" sz="4000" b="0"/>
              <a:t>] </a:t>
            </a:r>
            <a:r>
              <a:rPr lang="ko-KR" altLang="en-US" sz="4000" b="0" smtClean="0"/>
              <a:t>관리자 </a:t>
            </a:r>
            <a:r>
              <a:rPr lang="en-US" altLang="ko-KR" sz="4000" b="0" smtClean="0"/>
              <a:t>– </a:t>
            </a:r>
            <a:r>
              <a:rPr lang="ko-KR" altLang="en-US" sz="4000" b="0" smtClean="0"/>
              <a:t>웹 </a:t>
            </a:r>
            <a:r>
              <a:rPr lang="en-US" altLang="ko-KR" sz="4000" b="0" smtClean="0"/>
              <a:t>- </a:t>
            </a:r>
            <a:r>
              <a:rPr lang="ko-KR" altLang="en-US" sz="4000" b="0" smtClean="0"/>
              <a:t>세미나존 </a:t>
            </a:r>
            <a:r>
              <a:rPr lang="ko-KR" altLang="en-US" sz="4000" b="0"/>
              <a:t>관리</a:t>
            </a:r>
          </a:p>
        </p:txBody>
      </p:sp>
      <p:sp>
        <p:nvSpPr>
          <p:cNvPr id="8" name="Google Shape;168;g7c553259d1_0_81"/>
          <p:cNvSpPr/>
          <p:nvPr/>
        </p:nvSpPr>
        <p:spPr>
          <a:xfrm>
            <a:off x="1337677" y="1289960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9" name="Google Shape;169;g7c553259d1_0_81"/>
          <p:cNvGraphicFramePr/>
          <p:nvPr>
            <p:extLst/>
          </p:nvPr>
        </p:nvGraphicFramePr>
        <p:xfrm>
          <a:off x="8073596" y="4110060"/>
          <a:ext cx="2869750" cy="222072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해당 세미나존 목록을 보임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1997" y="2400323"/>
            <a:ext cx="5076825" cy="3419475"/>
          </a:xfrm>
          <a:prstGeom prst="rect">
            <a:avLst/>
          </a:prstGeom>
        </p:spPr>
      </p:pic>
      <p:graphicFrame>
        <p:nvGraphicFramePr>
          <p:cNvPr id="11" name="표 10"/>
          <p:cNvGraphicFramePr>
            <a:graphicFrameLocks noGrp="1"/>
          </p:cNvGraphicFramePr>
          <p:nvPr>
            <p:extLst/>
          </p:nvPr>
        </p:nvGraphicFramePr>
        <p:xfrm>
          <a:off x="8073596" y="3140805"/>
          <a:ext cx="2230842" cy="6248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30842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u="none" strike="noStrike" cap="none" smtClean="0">
                          <a:solidFill>
                            <a:schemeClr val="dk1"/>
                          </a:solidFill>
                        </a:rPr>
                        <a:t>kb_admin_semiZone</a:t>
                      </a: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4040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ko-KR" sz="3200" b="0"/>
              <a:t>[</a:t>
            </a:r>
            <a:r>
              <a:rPr lang="ko-KR" altLang="en-US" sz="3200" b="0"/>
              <a:t>화면설계</a:t>
            </a:r>
            <a:r>
              <a:rPr lang="en-US" altLang="ko-KR" sz="3200" b="0"/>
              <a:t>] </a:t>
            </a:r>
            <a:r>
              <a:rPr lang="ko-KR" altLang="en-US" sz="3200" b="0" smtClean="0"/>
              <a:t>관리자 </a:t>
            </a:r>
            <a:r>
              <a:rPr lang="en-US" altLang="ko-KR" sz="3200" b="0" smtClean="0"/>
              <a:t>–</a:t>
            </a:r>
            <a:r>
              <a:rPr lang="ko-KR" altLang="en-US" sz="3200" b="0" smtClean="0"/>
              <a:t>웹 </a:t>
            </a:r>
            <a:r>
              <a:rPr lang="en-US" altLang="ko-KR" sz="3200" b="0" smtClean="0"/>
              <a:t>- </a:t>
            </a:r>
            <a:r>
              <a:rPr lang="ko-KR" altLang="en-US" sz="3200" b="0" smtClean="0"/>
              <a:t>세미나존 </a:t>
            </a:r>
            <a:r>
              <a:rPr lang="ko-KR" altLang="en-US" sz="3200" b="0"/>
              <a:t>등록 및 수정</a:t>
            </a:r>
          </a:p>
        </p:txBody>
      </p:sp>
      <p:sp>
        <p:nvSpPr>
          <p:cNvPr id="7" name="Google Shape;168;g7c553259d1_0_81"/>
          <p:cNvSpPr/>
          <p:nvPr/>
        </p:nvSpPr>
        <p:spPr>
          <a:xfrm>
            <a:off x="1337677" y="1289960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2" name="Google Shape;169;g7c553259d1_0_81"/>
          <p:cNvGraphicFramePr/>
          <p:nvPr>
            <p:extLst/>
          </p:nvPr>
        </p:nvGraphicFramePr>
        <p:xfrm>
          <a:off x="8271304" y="2723522"/>
          <a:ext cx="2869750" cy="248277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이미지 등록을 하게 되면 해당 이미지가 미리보기가 가능함</a:t>
                      </a:r>
                      <a:r>
                        <a:rPr lang="en-US" altLang="ko-KR" sz="1500" b="0" u="none" strike="noStrike" cap="none" baseline="0" smtClean="0">
                          <a:solidFill>
                            <a:schemeClr val="dk1"/>
                          </a:solidFill>
                        </a:rPr>
                        <a:t>. </a:t>
                      </a: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그리고 업데이트 하게 되면 등록날짜는 최근 등록날짜로 변경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1522" y="1386306"/>
            <a:ext cx="5503100" cy="4887837"/>
          </a:xfrm>
          <a:prstGeom prst="rect">
            <a:avLst/>
          </a:prstGeom>
        </p:spPr>
      </p:pic>
      <p:sp>
        <p:nvSpPr>
          <p:cNvPr id="14" name="Google Shape;173;g7c553259d1_0_81"/>
          <p:cNvSpPr/>
          <p:nvPr/>
        </p:nvSpPr>
        <p:spPr>
          <a:xfrm>
            <a:off x="2451740" y="164212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/>
          </p:nvPr>
        </p:nvGraphicFramePr>
        <p:xfrm>
          <a:off x="8271304" y="1654293"/>
          <a:ext cx="2230842" cy="6248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30842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u="none" strike="noStrike" cap="none" smtClean="0">
                          <a:solidFill>
                            <a:schemeClr val="dk1"/>
                          </a:solidFill>
                        </a:rPr>
                        <a:t>kb_admin_semiZoneUpt</a:t>
                      </a: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16757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5393923" y="2852936"/>
            <a:ext cx="5033717" cy="2145310"/>
          </a:xfrm>
        </p:spPr>
        <p:txBody>
          <a:bodyPr/>
          <a:lstStyle/>
          <a:p>
            <a:r>
              <a:rPr lang="ko-KR" altLang="en-US" b="1" dirty="0" smtClean="0"/>
              <a:t>요구사항 정의</a:t>
            </a:r>
            <a:endParaRPr lang="ko-KR" altLang="en-US" b="1" dirty="0"/>
          </a:p>
        </p:txBody>
      </p:sp>
      <p:sp>
        <p:nvSpPr>
          <p:cNvPr id="31" name="제목 1"/>
          <p:cNvSpPr txBox="1">
            <a:spLocks/>
          </p:cNvSpPr>
          <p:nvPr/>
        </p:nvSpPr>
        <p:spPr>
          <a:xfrm>
            <a:off x="7110113" y="4201323"/>
            <a:ext cx="4056452" cy="79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sz="2500" dirty="0"/>
              <a:t>지식공유 플랫폼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1632457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"/>
            <a:ext cx="12192000" cy="68579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85610" y="2492896"/>
            <a:ext cx="7020780" cy="523220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2800" b="1" spc="300" dirty="0">
                <a:solidFill>
                  <a:schemeClr val="bg1"/>
                </a:solidFill>
                <a:latin typeface="Microsoft Yi Baiti" pitchFamily="66" charset="0"/>
                <a:ea typeface="KoPub돋움체 Medium" pitchFamily="18" charset="-127"/>
              </a:rPr>
              <a:t>유서희</a:t>
            </a:r>
            <a:endParaRPr lang="en-US" altLang="ko-KR" sz="2800" b="1" spc="300" dirty="0">
              <a:solidFill>
                <a:schemeClr val="bg1"/>
              </a:solidFill>
              <a:latin typeface="Microsoft Yi Baiti" pitchFamily="66" charset="0"/>
              <a:ea typeface="KoPub돋움체 Medium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68597" y="4149080"/>
            <a:ext cx="7254806" cy="261610"/>
          </a:xfrm>
          <a:prstGeom prst="rect">
            <a:avLst/>
          </a:prstGeom>
          <a:noFill/>
          <a:scene3d>
            <a:camera prst="orthographic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alpha val="77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화면 설계서</a:t>
            </a:r>
          </a:p>
        </p:txBody>
      </p:sp>
    </p:spTree>
    <p:extLst>
      <p:ext uri="{BB962C8B-B14F-4D97-AF65-F5344CB8AC3E}">
        <p14:creationId xmlns:p14="http://schemas.microsoft.com/office/powerpoint/2010/main" val="3908147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8658632"/>
              </p:ext>
            </p:extLst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sp>
        <p:nvSpPr>
          <p:cNvPr id="36" name="직사각형 39"/>
          <p:cNvSpPr/>
          <p:nvPr/>
        </p:nvSpPr>
        <p:spPr>
          <a:xfrm>
            <a:off x="470751" y="2073818"/>
            <a:ext cx="3681119" cy="328776"/>
          </a:xfrm>
          <a:prstGeom prst="rect">
            <a:avLst/>
          </a:prstGeom>
          <a:noFill/>
          <a:ln w="12700">
            <a:noFill/>
            <a:miter/>
          </a:ln>
        </p:spPr>
        <p:txBody>
          <a:bodyPr lIns="45719" rIns="45719" anchor="ctr"/>
          <a:lstStyle/>
          <a:p>
            <a:pPr fontAlgn="t"/>
            <a:r>
              <a:rPr lang="ko-KR" altLang="en-US" b="1" dirty="0"/>
              <a:t>양천</a:t>
            </a:r>
            <a:r>
              <a:rPr lang="en-US" altLang="ko-KR" b="1" dirty="0"/>
              <a:t>.</a:t>
            </a:r>
            <a:r>
              <a:rPr lang="ko-KR" altLang="en-US" b="1" dirty="0"/>
              <a:t>강서 모임공간 그림민화랑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417201" y="2425531"/>
            <a:ext cx="378821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>
                <a:solidFill>
                  <a:schemeClr val="dk1"/>
                </a:solidFill>
              </a:rPr>
              <a:t>우리끼리만의 고즈넉한 공간을 찾는다면 이곳입니다</a:t>
            </a:r>
            <a:endParaRPr lang="ko-KR" altLang="en-US" sz="1200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410" y="3027776"/>
            <a:ext cx="4618508" cy="2416087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410" y="5649051"/>
            <a:ext cx="718504" cy="438666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410" y="6130741"/>
            <a:ext cx="3305028" cy="418948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30134" y="2826630"/>
            <a:ext cx="2422974" cy="2573937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5463086" y="5567198"/>
            <a:ext cx="2280652" cy="356333"/>
          </a:xfrm>
          <a:prstGeom prst="rect">
            <a:avLst/>
          </a:prstGeom>
          <a:solidFill>
            <a:srgbClr val="704D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ln>
                  <a:solidFill>
                    <a:schemeClr val="bg1"/>
                  </a:solidFill>
                </a:ln>
                <a:solidFill>
                  <a:srgbClr val="FFC000"/>
                </a:solidFill>
              </a:rPr>
              <a:t>바로 예약하기</a:t>
            </a:r>
            <a:endParaRPr lang="ko-KR" altLang="en-US" sz="1100" dirty="0">
              <a:ln>
                <a:solidFill>
                  <a:schemeClr val="bg1"/>
                </a:solidFill>
              </a:ln>
              <a:solidFill>
                <a:srgbClr val="FFC000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57214" y="1953186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5415137" y="2435346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3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23" name="표 13"/>
          <p:cNvGraphicFramePr/>
          <p:nvPr>
            <p:extLst>
              <p:ext uri="{D42A27DB-BD31-4B8C-83A1-F6EECF244321}">
                <p14:modId xmlns:p14="http://schemas.microsoft.com/office/powerpoint/2010/main" val="2512899337"/>
              </p:ext>
            </p:extLst>
          </p:nvPr>
        </p:nvGraphicFramePr>
        <p:xfrm>
          <a:off x="8557506" y="2536380"/>
          <a:ext cx="3491813" cy="2212116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83316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 err="1"/>
                        <a:t>기능명</a:t>
                      </a:r>
                      <a:endParaRPr sz="1500" b="1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 dirty="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err="1" smtClean="0"/>
                        <a:t>컨텐츠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endParaRPr lang="en-US" altLang="ko-KR" sz="1000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b="0" dirty="0" smtClean="0"/>
                        <a:t>-</a:t>
                      </a:r>
                      <a:r>
                        <a:rPr lang="ko-KR" altLang="en-US" sz="1200" b="0" baseline="0" dirty="0" smtClean="0"/>
                        <a:t> 세미나를 소개하는 페이지</a:t>
                      </a:r>
                      <a:endParaRPr lang="en-US" altLang="ko-KR" sz="1200" b="0" dirty="0" smtClean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3</a:t>
                      </a:r>
                      <a:endParaRPr sz="1500" dirty="0"/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sz="1500" dirty="0" smtClean="0"/>
                        <a:t>세미나 정보</a:t>
                      </a:r>
                      <a:endParaRPr lang="en-US" altLang="ko-KR" sz="1500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 </a:t>
                      </a:r>
                      <a:r>
                        <a:rPr lang="ko-KR" altLang="en-US" sz="1200" dirty="0" smtClean="0"/>
                        <a:t>주최자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시간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카테고리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최대인원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장소 표시</a:t>
                      </a:r>
                      <a:endParaRPr lang="en-US" altLang="ko-KR" sz="1200" dirty="0" smtClean="0"/>
                    </a:p>
                    <a:p>
                      <a:pPr algn="l">
                        <a:defRPr sz="1500"/>
                      </a:pPr>
                      <a:endParaRPr sz="1200" dirty="0"/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5410" y="2675182"/>
            <a:ext cx="718504" cy="259884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650789" y="2762031"/>
            <a:ext cx="486032" cy="680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 smtClean="0">
                <a:solidFill>
                  <a:schemeClr val="tx1"/>
                </a:solidFill>
              </a:rPr>
              <a:t>블루문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84249" y="5651421"/>
            <a:ext cx="904968" cy="2744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900" b="1" smtClean="0">
                <a:solidFill>
                  <a:schemeClr val="tx1"/>
                </a:solidFill>
              </a:rPr>
              <a:t>세미나 소개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43914" y="2677198"/>
            <a:ext cx="718504" cy="259884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1377531" y="2765140"/>
            <a:ext cx="486032" cy="823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smtClean="0">
                <a:solidFill>
                  <a:schemeClr val="tx1"/>
                </a:solidFill>
              </a:rPr>
              <a:t>친목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5292201" y="2821102"/>
            <a:ext cx="904968" cy="2744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900" b="1" dirty="0" smtClean="0">
                <a:solidFill>
                  <a:schemeClr val="tx1"/>
                </a:solidFill>
              </a:rPr>
              <a:t>세미나 정보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4538385"/>
              </p:ext>
            </p:extLst>
          </p:nvPr>
        </p:nvGraphicFramePr>
        <p:xfrm>
          <a:off x="5582691" y="3258843"/>
          <a:ext cx="2111450" cy="20792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187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9957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415855">
                <a:tc>
                  <a:txBody>
                    <a:bodyPr/>
                    <a:lstStyle/>
                    <a:p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주최자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김길동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1585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시간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2020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년 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월 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20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일 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13:00:00(2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시간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1585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카테고리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예술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41585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최대인원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명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1585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장소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e</a:t>
                      </a: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</a:rPr>
                        <a:t>-Zone &lt;</a:t>
                      </a:r>
                      <a:r>
                        <a:rPr lang="ko-KR" altLang="en-US" sz="800" b="0" baseline="0" dirty="0" err="1" smtClean="0">
                          <a:solidFill>
                            <a:schemeClr val="tx1"/>
                          </a:solidFill>
                        </a:rPr>
                        <a:t>블루문</a:t>
                      </a: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</a:rPr>
                        <a:t>&gt;</a:t>
                      </a:r>
                      <a:r>
                        <a:rPr lang="ko-KR" altLang="en-US" sz="800" b="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baseline="0" dirty="0" err="1" smtClean="0">
                          <a:solidFill>
                            <a:schemeClr val="tx1"/>
                          </a:solidFill>
                        </a:rPr>
                        <a:t>세미나존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6" name="그림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57510" y="2753794"/>
            <a:ext cx="666843" cy="304843"/>
          </a:xfrm>
          <a:prstGeom prst="rect">
            <a:avLst/>
          </a:prstGeom>
        </p:spPr>
      </p:pic>
      <p:graphicFrame>
        <p:nvGraphicFramePr>
          <p:cNvPr id="32" name="표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6122387"/>
              </p:ext>
            </p:extLst>
          </p:nvPr>
        </p:nvGraphicFramePr>
        <p:xfrm>
          <a:off x="8557506" y="1283516"/>
          <a:ext cx="3491813" cy="1036323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50512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5312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4" name="직사각형 13"/>
          <p:cNvSpPr/>
          <p:nvPr/>
        </p:nvSpPr>
        <p:spPr>
          <a:xfrm>
            <a:off x="217770" y="245240"/>
            <a:ext cx="686598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웹 </a:t>
            </a: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-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-1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29656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4153455996"/>
              </p:ext>
            </p:extLst>
          </p:nvPr>
        </p:nvGraphicFramePr>
        <p:xfrm>
          <a:off x="8517924" y="2379658"/>
          <a:ext cx="3491813" cy="1297716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83316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 err="1"/>
                        <a:t>기능명</a:t>
                      </a:r>
                      <a:endParaRPr sz="1500" b="1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3</a:t>
                      </a:r>
                      <a:endParaRPr sz="15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인원 선택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sz="1200" dirty="0" smtClean="0"/>
                        <a:t>+,</a:t>
                      </a:r>
                      <a:r>
                        <a:rPr lang="en-US" sz="1200" baseline="0" dirty="0" smtClean="0"/>
                        <a:t> - </a:t>
                      </a:r>
                      <a:r>
                        <a:rPr lang="ko-KR" altLang="en-US" sz="1200" baseline="0" dirty="0" smtClean="0"/>
                        <a:t>버튼을 눌러 인원을 선택하면 결제 금액 자동 조절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1692004"/>
              </p:ext>
            </p:extLst>
          </p:nvPr>
        </p:nvGraphicFramePr>
        <p:xfrm>
          <a:off x="131601" y="1283516"/>
          <a:ext cx="8040334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4033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410" y="2096949"/>
            <a:ext cx="4676940" cy="174716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410" y="4236273"/>
            <a:ext cx="4799594" cy="1753468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05067" y="1953186"/>
            <a:ext cx="2278567" cy="4566645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5218980" y="1913110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4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9538826"/>
              </p:ext>
            </p:extLst>
          </p:nvPr>
        </p:nvGraphicFramePr>
        <p:xfrm>
          <a:off x="5621566" y="2372498"/>
          <a:ext cx="2204380" cy="22159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438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221597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5630524" y="1985738"/>
            <a:ext cx="754520" cy="2553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b="1" dirty="0" smtClean="0">
                <a:solidFill>
                  <a:schemeClr val="tx1"/>
                </a:solidFill>
              </a:rPr>
              <a:t>인원선택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30524" y="5315995"/>
            <a:ext cx="2195422" cy="476316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54191" y="2561968"/>
            <a:ext cx="2171755" cy="468259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82296" y="3105883"/>
            <a:ext cx="2082920" cy="538283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53653" y="3946163"/>
            <a:ext cx="2111563" cy="160575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21671" y="4664132"/>
            <a:ext cx="2404169" cy="1882713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5679383" y="4146538"/>
            <a:ext cx="959746" cy="3542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b="1" dirty="0" smtClean="0">
                <a:solidFill>
                  <a:schemeClr val="tx1"/>
                </a:solidFill>
              </a:rPr>
              <a:t>결제 금액 </a:t>
            </a:r>
            <a:r>
              <a:rPr lang="en-US" altLang="ko-KR" sz="1100" b="1" dirty="0" smtClean="0">
                <a:solidFill>
                  <a:schemeClr val="tx1"/>
                </a:solidFill>
              </a:rPr>
              <a:t>  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6805470" y="4152184"/>
            <a:ext cx="959746" cy="3542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000" b="1" dirty="0" smtClean="0">
                <a:solidFill>
                  <a:schemeClr val="tx1"/>
                </a:solidFill>
              </a:rPr>
              <a:t>50000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원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6639129" y="4745698"/>
            <a:ext cx="1458268" cy="1055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rgbClr val="FF0000"/>
                </a:solidFill>
              </a:rPr>
              <a:t>*1</a:t>
            </a:r>
            <a:r>
              <a:rPr lang="ko-KR" altLang="en-US" sz="800" dirty="0" smtClean="0">
                <a:solidFill>
                  <a:srgbClr val="FF0000"/>
                </a:solidFill>
              </a:rPr>
              <a:t>인 금액 </a:t>
            </a:r>
            <a:r>
              <a:rPr lang="en-US" altLang="ko-KR" sz="800" dirty="0" smtClean="0">
                <a:solidFill>
                  <a:srgbClr val="FF0000"/>
                </a:solidFill>
              </a:rPr>
              <a:t>: 50,000 </a:t>
            </a:r>
            <a:r>
              <a:rPr lang="ko-KR" altLang="en-US" sz="800" dirty="0">
                <a:solidFill>
                  <a:srgbClr val="FF0000"/>
                </a:solidFill>
              </a:rPr>
              <a:t>원</a:t>
            </a:r>
          </a:p>
        </p:txBody>
      </p:sp>
      <p:graphicFrame>
        <p:nvGraphicFramePr>
          <p:cNvPr id="27" name="표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3568595"/>
              </p:ext>
            </p:extLst>
          </p:nvPr>
        </p:nvGraphicFramePr>
        <p:xfrm>
          <a:off x="8517924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6" name="직사각형 25"/>
          <p:cNvSpPr/>
          <p:nvPr/>
        </p:nvSpPr>
        <p:spPr>
          <a:xfrm>
            <a:off x="200938" y="245240"/>
            <a:ext cx="6899646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>
                <a:solidFill>
                  <a:schemeClr val="bg1"/>
                </a:solidFill>
              </a:rPr>
              <a:t>웹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-2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06145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8262647"/>
              </p:ext>
            </p:extLst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0134" y="2126413"/>
            <a:ext cx="2422974" cy="2573937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5463086" y="4866981"/>
            <a:ext cx="2280652" cy="356333"/>
          </a:xfrm>
          <a:prstGeom prst="rect">
            <a:avLst/>
          </a:prstGeom>
          <a:solidFill>
            <a:srgbClr val="704D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>
                <a:ln>
                  <a:solidFill>
                    <a:schemeClr val="bg1"/>
                  </a:solidFill>
                </a:ln>
                <a:solidFill>
                  <a:srgbClr val="FFC000"/>
                </a:solidFill>
              </a:rPr>
              <a:t>바로예약하기</a:t>
            </a:r>
            <a:endParaRPr lang="ko-KR" altLang="en-US" sz="1100" dirty="0">
              <a:ln>
                <a:solidFill>
                  <a:schemeClr val="bg1"/>
                </a:solidFill>
              </a:ln>
              <a:solidFill>
                <a:srgbClr val="FFC000"/>
              </a:solidFill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387176" y="2261141"/>
            <a:ext cx="4044781" cy="3764498"/>
            <a:chOff x="387176" y="2261141"/>
            <a:chExt cx="4044781" cy="3764498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6032" y="2949706"/>
              <a:ext cx="3945925" cy="3075933"/>
            </a:xfrm>
            <a:prstGeom prst="rect">
              <a:avLst/>
            </a:prstGeom>
          </p:spPr>
        </p:pic>
        <p:sp>
          <p:nvSpPr>
            <p:cNvPr id="3" name="직사각형 2"/>
            <p:cNvSpPr/>
            <p:nvPr/>
          </p:nvSpPr>
          <p:spPr>
            <a:xfrm>
              <a:off x="387176" y="2261141"/>
              <a:ext cx="1062683" cy="48603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smtClean="0">
                  <a:solidFill>
                    <a:schemeClr val="tx1"/>
                  </a:solidFill>
                </a:rPr>
                <a:t>세미나 문의</a:t>
              </a:r>
              <a:r>
                <a:rPr lang="en-US" altLang="ko-KR" sz="800" b="1" dirty="0" smtClean="0">
                  <a:solidFill>
                    <a:srgbClr val="704DE4"/>
                  </a:solidFill>
                </a:rPr>
                <a:t>5</a:t>
              </a:r>
              <a:r>
                <a:rPr lang="ko-KR" altLang="en-US" sz="800" b="1" dirty="0" smtClean="0">
                  <a:solidFill>
                    <a:srgbClr val="704DE4"/>
                  </a:solidFill>
                </a:rPr>
                <a:t>개</a:t>
              </a:r>
              <a:endParaRPr lang="ko-KR" altLang="en-US" sz="800" b="1" dirty="0">
                <a:solidFill>
                  <a:srgbClr val="704DE4"/>
                </a:solidFill>
              </a:endParaRPr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3568633" y="2403408"/>
              <a:ext cx="863324" cy="201500"/>
            </a:xfrm>
            <a:prstGeom prst="roundRect">
              <a:avLst>
                <a:gd name="adj" fmla="val 50000"/>
              </a:avLst>
            </a:prstGeom>
            <a:solidFill>
              <a:srgbClr val="704D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smtClean="0"/>
                <a:t>질문작성하기</a:t>
              </a:r>
              <a:endParaRPr lang="ko-KR" altLang="en-US" sz="700" b="1" dirty="0"/>
            </a:p>
          </p:txBody>
        </p:sp>
        <p:cxnSp>
          <p:nvCxnSpPr>
            <p:cNvPr id="12" name="직선 연결선 11"/>
            <p:cNvCxnSpPr/>
            <p:nvPr/>
          </p:nvCxnSpPr>
          <p:spPr>
            <a:xfrm>
              <a:off x="584884" y="2616413"/>
              <a:ext cx="197708" cy="0"/>
            </a:xfrm>
            <a:prstGeom prst="line">
              <a:avLst/>
            </a:prstGeom>
            <a:ln w="127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3" name="그룹 22"/>
          <p:cNvGrpSpPr/>
          <p:nvPr/>
        </p:nvGrpSpPr>
        <p:grpSpPr>
          <a:xfrm>
            <a:off x="502508" y="6145428"/>
            <a:ext cx="3945925" cy="321635"/>
            <a:chOff x="555949" y="6120712"/>
            <a:chExt cx="3945925" cy="222421"/>
          </a:xfrm>
        </p:grpSpPr>
        <p:sp>
          <p:nvSpPr>
            <p:cNvPr id="24" name="직사각형 23"/>
            <p:cNvSpPr/>
            <p:nvPr/>
          </p:nvSpPr>
          <p:spPr>
            <a:xfrm>
              <a:off x="555949" y="6120712"/>
              <a:ext cx="3945925" cy="2224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err="1" smtClean="0">
                  <a:solidFill>
                    <a:schemeClr val="tx1"/>
                  </a:solidFill>
                </a:rPr>
                <a:t>더보기</a:t>
              </a:r>
              <a:endParaRPr lang="ko-KR" altLang="en-US" sz="700" b="1" dirty="0">
                <a:solidFill>
                  <a:schemeClr val="tx1"/>
                </a:solidFill>
              </a:endParaRPr>
            </a:p>
          </p:txBody>
        </p:sp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91652" y="6158619"/>
              <a:ext cx="136047" cy="130132"/>
            </a:xfrm>
            <a:prstGeom prst="rect">
              <a:avLst/>
            </a:prstGeom>
          </p:spPr>
        </p:pic>
      </p:grpSp>
      <p:graphicFrame>
        <p:nvGraphicFramePr>
          <p:cNvPr id="27" name="표 13"/>
          <p:cNvGraphicFramePr/>
          <p:nvPr>
            <p:extLst>
              <p:ext uri="{D42A27DB-BD31-4B8C-83A1-F6EECF244321}">
                <p14:modId xmlns:p14="http://schemas.microsoft.com/office/powerpoint/2010/main" val="3065023652"/>
              </p:ext>
            </p:extLst>
          </p:nvPr>
        </p:nvGraphicFramePr>
        <p:xfrm>
          <a:off x="8494595" y="2374311"/>
          <a:ext cx="3491813" cy="1297716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83316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 err="1"/>
                        <a:t>기능명</a:t>
                      </a:r>
                      <a:endParaRPr sz="1500" b="1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5</a:t>
                      </a:r>
                      <a:endParaRPr sz="15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en-US" altLang="ko-KR" dirty="0" smtClean="0"/>
                        <a:t>Q&amp;A</a:t>
                      </a:r>
                    </a:p>
                    <a:p>
                      <a:pPr marL="171450" indent="-171450" algn="l">
                        <a:buFontTx/>
                        <a:buChar char="-"/>
                        <a:defRPr sz="1500"/>
                      </a:pPr>
                      <a:r>
                        <a:rPr lang="ko-KR" altLang="en-US" sz="1200" baseline="0" dirty="0" smtClean="0"/>
                        <a:t>세미나에 대해 궁금한 것을 물어 볼 수 </a:t>
                      </a:r>
                      <a:r>
                        <a:rPr lang="ko-KR" altLang="en-US" sz="1200" baseline="0" dirty="0" err="1" smtClean="0"/>
                        <a:t>있</a:t>
                      </a:r>
                      <a:r>
                        <a:rPr lang="ko-KR" altLang="en-US" sz="1200" baseline="0" dirty="0" smtClean="0"/>
                        <a:t> 는 공간으로 주최자만 </a:t>
                      </a:r>
                      <a:r>
                        <a:rPr lang="ko-KR" altLang="en-US" sz="1200" baseline="0" dirty="0" err="1" smtClean="0"/>
                        <a:t>답글을</a:t>
                      </a:r>
                      <a:r>
                        <a:rPr lang="ko-KR" altLang="en-US" sz="1200" baseline="0" dirty="0" smtClean="0"/>
                        <a:t> 달 수 있음</a:t>
                      </a:r>
                      <a:endParaRPr lang="en-US" altLang="ko-KR" sz="1200" baseline="0" dirty="0" smtClean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8" name="직사각형 27"/>
          <p:cNvSpPr/>
          <p:nvPr/>
        </p:nvSpPr>
        <p:spPr>
          <a:xfrm>
            <a:off x="387176" y="1977281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5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15137" y="2149680"/>
            <a:ext cx="2437971" cy="3216321"/>
          </a:xfrm>
          <a:prstGeom prst="rect">
            <a:avLst/>
          </a:prstGeom>
        </p:spPr>
      </p:pic>
      <p:graphicFrame>
        <p:nvGraphicFramePr>
          <p:cNvPr id="29" name="표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7013068"/>
              </p:ext>
            </p:extLst>
          </p:nvPr>
        </p:nvGraphicFramePr>
        <p:xfrm>
          <a:off x="8494595" y="1278169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6" name="직사각형 25"/>
          <p:cNvSpPr/>
          <p:nvPr/>
        </p:nvSpPr>
        <p:spPr>
          <a:xfrm>
            <a:off x="69670" y="195295"/>
            <a:ext cx="8757526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>
                <a:solidFill>
                  <a:schemeClr val="bg1"/>
                </a:solidFill>
              </a:rPr>
              <a:t>웹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세미나문의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6520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0134" y="2126413"/>
            <a:ext cx="2422974" cy="2573937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5463086" y="4866981"/>
            <a:ext cx="2280652" cy="356333"/>
          </a:xfrm>
          <a:prstGeom prst="rect">
            <a:avLst/>
          </a:prstGeom>
          <a:solidFill>
            <a:srgbClr val="704D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>
                <a:ln>
                  <a:solidFill>
                    <a:schemeClr val="bg1"/>
                  </a:solidFill>
                </a:ln>
                <a:solidFill>
                  <a:srgbClr val="FFC000"/>
                </a:solidFill>
              </a:rPr>
              <a:t>바로예약하기</a:t>
            </a:r>
            <a:endParaRPr lang="ko-KR" altLang="en-US" sz="1100" dirty="0">
              <a:ln>
                <a:solidFill>
                  <a:schemeClr val="bg1"/>
                </a:solidFill>
              </a:ln>
              <a:solidFill>
                <a:srgbClr val="FFC000"/>
              </a:solidFill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387176" y="2244665"/>
            <a:ext cx="4044781" cy="3780974"/>
            <a:chOff x="387176" y="2244665"/>
            <a:chExt cx="4044781" cy="3780974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6032" y="2949706"/>
              <a:ext cx="3945925" cy="3075933"/>
            </a:xfrm>
            <a:prstGeom prst="rect">
              <a:avLst/>
            </a:prstGeom>
          </p:spPr>
        </p:pic>
        <p:sp>
          <p:nvSpPr>
            <p:cNvPr id="3" name="직사각형 2"/>
            <p:cNvSpPr/>
            <p:nvPr/>
          </p:nvSpPr>
          <p:spPr>
            <a:xfrm>
              <a:off x="387176" y="2244665"/>
              <a:ext cx="1054446" cy="48603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smtClean="0">
                  <a:solidFill>
                    <a:schemeClr val="tx1"/>
                  </a:solidFill>
                </a:rPr>
                <a:t>세미나 문의</a:t>
              </a:r>
              <a:r>
                <a:rPr lang="en-US" altLang="ko-KR" sz="800" b="1" dirty="0" smtClean="0">
                  <a:solidFill>
                    <a:srgbClr val="704DE4"/>
                  </a:solidFill>
                </a:rPr>
                <a:t>5</a:t>
              </a:r>
              <a:r>
                <a:rPr lang="ko-KR" altLang="en-US" sz="800" b="1" dirty="0" smtClean="0">
                  <a:solidFill>
                    <a:srgbClr val="704DE4"/>
                  </a:solidFill>
                </a:rPr>
                <a:t>개</a:t>
              </a:r>
              <a:endParaRPr lang="ko-KR" altLang="en-US" sz="800" b="1" dirty="0">
                <a:solidFill>
                  <a:srgbClr val="704DE4"/>
                </a:solidFill>
              </a:endParaRPr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3568633" y="2403408"/>
              <a:ext cx="863324" cy="201500"/>
            </a:xfrm>
            <a:prstGeom prst="roundRect">
              <a:avLst>
                <a:gd name="adj" fmla="val 50000"/>
              </a:avLst>
            </a:prstGeom>
            <a:solidFill>
              <a:srgbClr val="704D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smtClean="0"/>
                <a:t>질문작성하기</a:t>
              </a:r>
              <a:endParaRPr lang="ko-KR" altLang="en-US" sz="700" b="1" dirty="0"/>
            </a:p>
          </p:txBody>
        </p:sp>
        <p:cxnSp>
          <p:nvCxnSpPr>
            <p:cNvPr id="12" name="직선 연결선 11"/>
            <p:cNvCxnSpPr/>
            <p:nvPr/>
          </p:nvCxnSpPr>
          <p:spPr>
            <a:xfrm>
              <a:off x="584884" y="2616413"/>
              <a:ext cx="197708" cy="0"/>
            </a:xfrm>
            <a:prstGeom prst="line">
              <a:avLst/>
            </a:prstGeom>
            <a:ln w="127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3" name="그룹 22"/>
          <p:cNvGrpSpPr/>
          <p:nvPr/>
        </p:nvGrpSpPr>
        <p:grpSpPr>
          <a:xfrm>
            <a:off x="502508" y="6145428"/>
            <a:ext cx="3945925" cy="321635"/>
            <a:chOff x="555949" y="6120712"/>
            <a:chExt cx="3945925" cy="222421"/>
          </a:xfrm>
        </p:grpSpPr>
        <p:sp>
          <p:nvSpPr>
            <p:cNvPr id="24" name="직사각형 23"/>
            <p:cNvSpPr/>
            <p:nvPr/>
          </p:nvSpPr>
          <p:spPr>
            <a:xfrm>
              <a:off x="555949" y="6120712"/>
              <a:ext cx="3945925" cy="2224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err="1" smtClean="0">
                  <a:solidFill>
                    <a:schemeClr val="tx1"/>
                  </a:solidFill>
                </a:rPr>
                <a:t>더보기</a:t>
              </a:r>
              <a:endParaRPr lang="ko-KR" altLang="en-US" sz="700" b="1" dirty="0">
                <a:solidFill>
                  <a:schemeClr val="tx1"/>
                </a:solidFill>
              </a:endParaRPr>
            </a:p>
          </p:txBody>
        </p:sp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91652" y="6158619"/>
              <a:ext cx="136047" cy="130132"/>
            </a:xfrm>
            <a:prstGeom prst="rect">
              <a:avLst/>
            </a:prstGeom>
          </p:spPr>
        </p:pic>
      </p:grpSp>
      <p:graphicFrame>
        <p:nvGraphicFramePr>
          <p:cNvPr id="27" name="표 13"/>
          <p:cNvGraphicFramePr/>
          <p:nvPr>
            <p:extLst>
              <p:ext uri="{D42A27DB-BD31-4B8C-83A1-F6EECF244321}">
                <p14:modId xmlns:p14="http://schemas.microsoft.com/office/powerpoint/2010/main" val="3790712589"/>
              </p:ext>
            </p:extLst>
          </p:nvPr>
        </p:nvGraphicFramePr>
        <p:xfrm>
          <a:off x="8494595" y="2374311"/>
          <a:ext cx="3491813" cy="1297716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83316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 err="1"/>
                        <a:t>기능명</a:t>
                      </a:r>
                      <a:endParaRPr sz="1500" b="1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5</a:t>
                      </a:r>
                      <a:endParaRPr sz="15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en-US" altLang="ko-KR" dirty="0" smtClean="0"/>
                        <a:t>Q&amp;A</a:t>
                      </a:r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세미나에 대해 궁금한 것을 물어 볼 수 </a:t>
                      </a:r>
                      <a:r>
                        <a:rPr lang="ko-KR" altLang="en-US" sz="1200" baseline="0" dirty="0" err="1" smtClean="0"/>
                        <a:t>있</a:t>
                      </a:r>
                      <a:r>
                        <a:rPr lang="ko-KR" altLang="en-US" sz="1200" baseline="0" dirty="0" smtClean="0"/>
                        <a:t> 는 공간으로 주최자만 </a:t>
                      </a:r>
                      <a:r>
                        <a:rPr lang="ko-KR" altLang="en-US" sz="1200" baseline="0" dirty="0" err="1" smtClean="0"/>
                        <a:t>답글을</a:t>
                      </a:r>
                      <a:r>
                        <a:rPr lang="ko-KR" altLang="en-US" sz="1200" baseline="0" dirty="0" smtClean="0"/>
                        <a:t> 달 수 있음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8" name="직사각형 27"/>
          <p:cNvSpPr/>
          <p:nvPr/>
        </p:nvSpPr>
        <p:spPr>
          <a:xfrm>
            <a:off x="387176" y="1977281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5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15137" y="2149680"/>
            <a:ext cx="2437971" cy="3216321"/>
          </a:xfrm>
          <a:prstGeom prst="rect">
            <a:avLst/>
          </a:prstGeom>
        </p:spPr>
      </p:pic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1916955"/>
              </p:ext>
            </p:extLst>
          </p:nvPr>
        </p:nvGraphicFramePr>
        <p:xfrm>
          <a:off x="128482" y="1290487"/>
          <a:ext cx="8032096" cy="533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340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808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8" name="그림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08822" y="2945264"/>
            <a:ext cx="2539611" cy="2214492"/>
          </a:xfrm>
          <a:prstGeom prst="rect">
            <a:avLst/>
          </a:prstGeom>
        </p:spPr>
      </p:pic>
      <p:graphicFrame>
        <p:nvGraphicFramePr>
          <p:cNvPr id="31" name="표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187943"/>
              </p:ext>
            </p:extLst>
          </p:nvPr>
        </p:nvGraphicFramePr>
        <p:xfrm>
          <a:off x="8494595" y="1278169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6" name="직사각형 25"/>
          <p:cNvSpPr/>
          <p:nvPr/>
        </p:nvSpPr>
        <p:spPr>
          <a:xfrm>
            <a:off x="87237" y="222351"/>
            <a:ext cx="9706504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>
                <a:solidFill>
                  <a:schemeClr val="bg1"/>
                </a:solidFill>
              </a:rPr>
              <a:t>웹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문의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dirty="0" err="1" smtClean="0">
                <a:solidFill>
                  <a:schemeClr val="bg1"/>
                </a:solidFill>
                <a:latin typeface="+mj-lt"/>
              </a:rPr>
              <a:t>모달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51025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1126912860"/>
              </p:ext>
            </p:extLst>
          </p:nvPr>
        </p:nvGraphicFramePr>
        <p:xfrm>
          <a:off x="8534283" y="2405366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6</a:t>
                      </a:r>
                      <a:endParaRPr sz="15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en-US" altLang="ko-KR" dirty="0" smtClean="0"/>
                        <a:t>Q&amp;A(</a:t>
                      </a:r>
                      <a:r>
                        <a:rPr lang="ko-KR" altLang="en-US" dirty="0" err="1" smtClean="0"/>
                        <a:t>더보기</a:t>
                      </a:r>
                      <a:r>
                        <a:rPr lang="en-US" altLang="ko-KR" dirty="0" smtClean="0"/>
                        <a:t>)</a:t>
                      </a:r>
                    </a:p>
                    <a:p>
                      <a:pPr marL="171450" indent="-171450" algn="l">
                        <a:buFontTx/>
                        <a:buChar char="-"/>
                        <a:defRPr sz="1500"/>
                      </a:pPr>
                      <a:r>
                        <a:rPr lang="ko-KR" altLang="en-US" sz="1200" dirty="0" smtClean="0"/>
                        <a:t>세미나 상세페이지의 </a:t>
                      </a:r>
                      <a:r>
                        <a:rPr lang="ko-KR" altLang="en-US" sz="1200" dirty="0" err="1" smtClean="0"/>
                        <a:t>더보기를</a:t>
                      </a:r>
                      <a:r>
                        <a:rPr lang="ko-KR" altLang="en-US" sz="1200" dirty="0" smtClean="0"/>
                        <a:t> 클릭하면 페이지가 이동하여 더 많은 </a:t>
                      </a:r>
                      <a:r>
                        <a:rPr lang="en-US" altLang="ko-KR" sz="1200" dirty="0" smtClean="0"/>
                        <a:t>Q&amp;A</a:t>
                      </a:r>
                      <a:r>
                        <a:rPr lang="ko-KR" altLang="en-US" sz="1200" dirty="0" smtClean="0"/>
                        <a:t>를 </a:t>
                      </a:r>
                      <a:r>
                        <a:rPr lang="ko-KR" altLang="en-US" sz="1200" dirty="0" err="1" smtClean="0"/>
                        <a:t>볼수</a:t>
                      </a:r>
                      <a:r>
                        <a:rPr lang="ko-KR" altLang="en-US" sz="1200" dirty="0" smtClean="0"/>
                        <a:t> 있음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2422454"/>
              </p:ext>
            </p:extLst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sp>
        <p:nvSpPr>
          <p:cNvPr id="26" name="직사각형 25"/>
          <p:cNvSpPr/>
          <p:nvPr/>
        </p:nvSpPr>
        <p:spPr>
          <a:xfrm>
            <a:off x="3579237" y="1690573"/>
            <a:ext cx="1153300" cy="6755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solidFill>
                  <a:schemeClr val="tx1"/>
                </a:solidFill>
              </a:rPr>
              <a:t>세미나 문의</a:t>
            </a:r>
            <a:endParaRPr lang="ko-KR" altLang="en-US" sz="1200" b="1" dirty="0">
              <a:solidFill>
                <a:srgbClr val="704DE4"/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9753" y="6223761"/>
            <a:ext cx="1333974" cy="344798"/>
          </a:xfrm>
          <a:prstGeom prst="rect">
            <a:avLst/>
          </a:prstGeom>
        </p:spPr>
      </p:pic>
      <p:grpSp>
        <p:nvGrpSpPr>
          <p:cNvPr id="19" name="그룹 18"/>
          <p:cNvGrpSpPr/>
          <p:nvPr/>
        </p:nvGrpSpPr>
        <p:grpSpPr>
          <a:xfrm>
            <a:off x="2358620" y="2211128"/>
            <a:ext cx="3737558" cy="4012633"/>
            <a:chOff x="2278870" y="2509570"/>
            <a:chExt cx="3737558" cy="4012633"/>
          </a:xfrm>
        </p:grpSpPr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78870" y="2509570"/>
              <a:ext cx="3737558" cy="2886731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58620" y="5363621"/>
              <a:ext cx="3657808" cy="1158582"/>
            </a:xfrm>
            <a:prstGeom prst="rect">
              <a:avLst/>
            </a:prstGeom>
          </p:spPr>
        </p:pic>
      </p:grpSp>
      <p:sp>
        <p:nvSpPr>
          <p:cNvPr id="20" name="직사각형 19"/>
          <p:cNvSpPr/>
          <p:nvPr/>
        </p:nvSpPr>
        <p:spPr>
          <a:xfrm>
            <a:off x="2287108" y="2211128"/>
            <a:ext cx="3737558" cy="4012633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1817552" y="1953186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6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3882052"/>
              </p:ext>
            </p:extLst>
          </p:nvPr>
        </p:nvGraphicFramePr>
        <p:xfrm>
          <a:off x="8534283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5" name="직사각형 24"/>
          <p:cNvSpPr/>
          <p:nvPr/>
        </p:nvSpPr>
        <p:spPr>
          <a:xfrm>
            <a:off x="191559" y="250114"/>
            <a:ext cx="9421169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>
                <a:solidFill>
                  <a:schemeClr val="bg1"/>
                </a:solidFill>
              </a:rPr>
              <a:t>웹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문의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상세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41989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820859014"/>
              </p:ext>
            </p:extLst>
          </p:nvPr>
        </p:nvGraphicFramePr>
        <p:xfrm>
          <a:off x="8518128" y="2405366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이용후기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-Q&amp;A</a:t>
                      </a:r>
                      <a:r>
                        <a:rPr lang="ko-KR" altLang="en-US" sz="1200" dirty="0" smtClean="0"/>
                        <a:t>와 동일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0134" y="2126413"/>
            <a:ext cx="2422974" cy="2573937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5463086" y="4866981"/>
            <a:ext cx="2280652" cy="356333"/>
          </a:xfrm>
          <a:prstGeom prst="rect">
            <a:avLst/>
          </a:prstGeom>
          <a:solidFill>
            <a:srgbClr val="704D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>
                <a:ln>
                  <a:solidFill>
                    <a:schemeClr val="bg1"/>
                  </a:solidFill>
                </a:ln>
                <a:solidFill>
                  <a:srgbClr val="FFC000"/>
                </a:solidFill>
              </a:rPr>
              <a:t>바로예약하기</a:t>
            </a:r>
            <a:endParaRPr lang="ko-KR" altLang="en-US" sz="1100" dirty="0">
              <a:ln>
                <a:solidFill>
                  <a:schemeClr val="bg1"/>
                </a:solidFill>
              </a:ln>
              <a:solidFill>
                <a:srgbClr val="FFC000"/>
              </a:solidFill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462017" y="2261141"/>
            <a:ext cx="3969940" cy="3764498"/>
            <a:chOff x="462017" y="2261141"/>
            <a:chExt cx="3969940" cy="3764498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6032" y="2949706"/>
              <a:ext cx="3945925" cy="3075933"/>
            </a:xfrm>
            <a:prstGeom prst="rect">
              <a:avLst/>
            </a:prstGeom>
          </p:spPr>
        </p:pic>
        <p:sp>
          <p:nvSpPr>
            <p:cNvPr id="3" name="직사각형 2"/>
            <p:cNvSpPr/>
            <p:nvPr/>
          </p:nvSpPr>
          <p:spPr>
            <a:xfrm>
              <a:off x="462017" y="2261141"/>
              <a:ext cx="832273" cy="48603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 smtClean="0">
                  <a:solidFill>
                    <a:schemeClr val="tx1"/>
                  </a:solidFill>
                </a:rPr>
                <a:t>이용후기</a:t>
              </a:r>
              <a:r>
                <a:rPr lang="en-US" altLang="ko-KR" sz="800" b="1" dirty="0" smtClean="0">
                  <a:solidFill>
                    <a:schemeClr val="tx1"/>
                  </a:solidFill>
                </a:rPr>
                <a:t> </a:t>
              </a:r>
              <a:r>
                <a:rPr lang="en-US" altLang="ko-KR" sz="800" b="1" dirty="0">
                  <a:solidFill>
                    <a:srgbClr val="704DE4"/>
                  </a:solidFill>
                </a:rPr>
                <a:t>2</a:t>
              </a:r>
              <a:r>
                <a:rPr lang="ko-KR" altLang="en-US" sz="800" b="1" dirty="0" smtClean="0">
                  <a:solidFill>
                    <a:srgbClr val="704DE4"/>
                  </a:solidFill>
                </a:rPr>
                <a:t>개</a:t>
              </a:r>
              <a:endParaRPr lang="ko-KR" altLang="en-US" sz="800" b="1" dirty="0">
                <a:solidFill>
                  <a:srgbClr val="704DE4"/>
                </a:solidFill>
              </a:endParaRPr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3568633" y="2403408"/>
              <a:ext cx="863324" cy="201500"/>
            </a:xfrm>
            <a:prstGeom prst="roundRect">
              <a:avLst>
                <a:gd name="adj" fmla="val 50000"/>
              </a:avLst>
            </a:prstGeom>
            <a:solidFill>
              <a:srgbClr val="704D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smtClean="0"/>
                <a:t>후기작성하기</a:t>
              </a:r>
              <a:endParaRPr lang="ko-KR" altLang="en-US" sz="700" b="1" dirty="0"/>
            </a:p>
          </p:txBody>
        </p:sp>
        <p:cxnSp>
          <p:nvCxnSpPr>
            <p:cNvPr id="12" name="직선 연결선 11"/>
            <p:cNvCxnSpPr/>
            <p:nvPr/>
          </p:nvCxnSpPr>
          <p:spPr>
            <a:xfrm>
              <a:off x="584884" y="2616413"/>
              <a:ext cx="197708" cy="0"/>
            </a:xfrm>
            <a:prstGeom prst="line">
              <a:avLst/>
            </a:prstGeom>
            <a:ln w="127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8" name="그룹 17"/>
          <p:cNvGrpSpPr/>
          <p:nvPr/>
        </p:nvGrpSpPr>
        <p:grpSpPr>
          <a:xfrm>
            <a:off x="502508" y="6145428"/>
            <a:ext cx="3945925" cy="321635"/>
            <a:chOff x="555949" y="6120712"/>
            <a:chExt cx="3945925" cy="222421"/>
          </a:xfrm>
        </p:grpSpPr>
        <p:sp>
          <p:nvSpPr>
            <p:cNvPr id="8" name="직사각형 7"/>
            <p:cNvSpPr/>
            <p:nvPr/>
          </p:nvSpPr>
          <p:spPr>
            <a:xfrm>
              <a:off x="555949" y="6120712"/>
              <a:ext cx="3945925" cy="2224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err="1" smtClean="0">
                  <a:solidFill>
                    <a:schemeClr val="tx1"/>
                  </a:solidFill>
                </a:rPr>
                <a:t>더보기</a:t>
              </a:r>
              <a:endParaRPr lang="ko-KR" altLang="en-US" sz="700" b="1" dirty="0">
                <a:solidFill>
                  <a:schemeClr val="tx1"/>
                </a:solidFill>
              </a:endParaRPr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91652" y="6158619"/>
              <a:ext cx="136047" cy="130132"/>
            </a:xfrm>
            <a:prstGeom prst="rect">
              <a:avLst/>
            </a:prstGeom>
          </p:spPr>
        </p:pic>
      </p:grpSp>
      <p:sp>
        <p:nvSpPr>
          <p:cNvPr id="23" name="직사각형 22"/>
          <p:cNvSpPr/>
          <p:nvPr/>
        </p:nvSpPr>
        <p:spPr>
          <a:xfrm>
            <a:off x="288322" y="2022804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6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15137" y="2149680"/>
            <a:ext cx="2437971" cy="3216321"/>
          </a:xfrm>
          <a:prstGeom prst="rect">
            <a:avLst/>
          </a:prstGeom>
        </p:spPr>
      </p:pic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0866249"/>
              </p:ext>
            </p:extLst>
          </p:nvPr>
        </p:nvGraphicFramePr>
        <p:xfrm>
          <a:off x="8518128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5" name="직사각형 24"/>
          <p:cNvSpPr/>
          <p:nvPr/>
        </p:nvSpPr>
        <p:spPr>
          <a:xfrm>
            <a:off x="114866" y="241014"/>
            <a:ext cx="840326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>
                <a:solidFill>
                  <a:schemeClr val="bg1"/>
                </a:solidFill>
              </a:rPr>
              <a:t>웹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이용후기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32822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4112594745"/>
              </p:ext>
            </p:extLst>
          </p:nvPr>
        </p:nvGraphicFramePr>
        <p:xfrm>
          <a:off x="8494113" y="2405366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이용후기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-Q&amp;A</a:t>
                      </a:r>
                      <a:r>
                        <a:rPr lang="ko-KR" altLang="en-US" sz="1200" dirty="0" smtClean="0"/>
                        <a:t>와 동일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0134" y="2126413"/>
            <a:ext cx="2422974" cy="2573937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5463086" y="4866981"/>
            <a:ext cx="2280652" cy="356333"/>
          </a:xfrm>
          <a:prstGeom prst="rect">
            <a:avLst/>
          </a:prstGeom>
          <a:solidFill>
            <a:srgbClr val="704D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>
                <a:ln>
                  <a:solidFill>
                    <a:schemeClr val="bg1"/>
                  </a:solidFill>
                </a:ln>
                <a:solidFill>
                  <a:srgbClr val="FFC000"/>
                </a:solidFill>
              </a:rPr>
              <a:t>바로예약하기</a:t>
            </a:r>
            <a:endParaRPr lang="ko-KR" altLang="en-US" sz="1100" dirty="0">
              <a:ln>
                <a:solidFill>
                  <a:schemeClr val="bg1"/>
                </a:solidFill>
              </a:ln>
              <a:solidFill>
                <a:srgbClr val="FFC000"/>
              </a:solidFill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462017" y="2261141"/>
            <a:ext cx="3969940" cy="3764498"/>
            <a:chOff x="462017" y="2261141"/>
            <a:chExt cx="3969940" cy="3764498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6032" y="2949706"/>
              <a:ext cx="3945925" cy="3075933"/>
            </a:xfrm>
            <a:prstGeom prst="rect">
              <a:avLst/>
            </a:prstGeom>
          </p:spPr>
        </p:pic>
        <p:sp>
          <p:nvSpPr>
            <p:cNvPr id="3" name="직사각형 2"/>
            <p:cNvSpPr/>
            <p:nvPr/>
          </p:nvSpPr>
          <p:spPr>
            <a:xfrm>
              <a:off x="462017" y="2261141"/>
              <a:ext cx="832273" cy="48603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 smtClean="0">
                  <a:solidFill>
                    <a:schemeClr val="tx1"/>
                  </a:solidFill>
                </a:rPr>
                <a:t>이용후기</a:t>
              </a:r>
              <a:r>
                <a:rPr lang="en-US" altLang="ko-KR" sz="800" b="1" dirty="0" smtClean="0">
                  <a:solidFill>
                    <a:schemeClr val="tx1"/>
                  </a:solidFill>
                </a:rPr>
                <a:t> </a:t>
              </a:r>
              <a:r>
                <a:rPr lang="en-US" altLang="ko-KR" sz="800" b="1" dirty="0">
                  <a:solidFill>
                    <a:srgbClr val="704DE4"/>
                  </a:solidFill>
                </a:rPr>
                <a:t>2</a:t>
              </a:r>
              <a:r>
                <a:rPr lang="ko-KR" altLang="en-US" sz="800" b="1" dirty="0" smtClean="0">
                  <a:solidFill>
                    <a:srgbClr val="704DE4"/>
                  </a:solidFill>
                </a:rPr>
                <a:t>개</a:t>
              </a:r>
              <a:endParaRPr lang="ko-KR" altLang="en-US" sz="800" b="1" dirty="0">
                <a:solidFill>
                  <a:srgbClr val="704DE4"/>
                </a:solidFill>
              </a:endParaRPr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3568633" y="2403408"/>
              <a:ext cx="863324" cy="201500"/>
            </a:xfrm>
            <a:prstGeom prst="roundRect">
              <a:avLst>
                <a:gd name="adj" fmla="val 50000"/>
              </a:avLst>
            </a:prstGeom>
            <a:solidFill>
              <a:srgbClr val="704D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smtClean="0"/>
                <a:t>후기작성하기</a:t>
              </a:r>
              <a:endParaRPr lang="ko-KR" altLang="en-US" sz="700" b="1" dirty="0"/>
            </a:p>
          </p:txBody>
        </p:sp>
        <p:cxnSp>
          <p:nvCxnSpPr>
            <p:cNvPr id="12" name="직선 연결선 11"/>
            <p:cNvCxnSpPr/>
            <p:nvPr/>
          </p:nvCxnSpPr>
          <p:spPr>
            <a:xfrm>
              <a:off x="584884" y="2616413"/>
              <a:ext cx="197708" cy="0"/>
            </a:xfrm>
            <a:prstGeom prst="line">
              <a:avLst/>
            </a:prstGeom>
            <a:ln w="127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8" name="그룹 17"/>
          <p:cNvGrpSpPr/>
          <p:nvPr/>
        </p:nvGrpSpPr>
        <p:grpSpPr>
          <a:xfrm>
            <a:off x="502508" y="6145428"/>
            <a:ext cx="3945925" cy="321635"/>
            <a:chOff x="555949" y="6120712"/>
            <a:chExt cx="3945925" cy="222421"/>
          </a:xfrm>
        </p:grpSpPr>
        <p:sp>
          <p:nvSpPr>
            <p:cNvPr id="8" name="직사각형 7"/>
            <p:cNvSpPr/>
            <p:nvPr/>
          </p:nvSpPr>
          <p:spPr>
            <a:xfrm>
              <a:off x="555949" y="6120712"/>
              <a:ext cx="3945925" cy="2224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err="1" smtClean="0">
                  <a:solidFill>
                    <a:schemeClr val="tx1"/>
                  </a:solidFill>
                </a:rPr>
                <a:t>더보기</a:t>
              </a:r>
              <a:endParaRPr lang="ko-KR" altLang="en-US" sz="700" b="1" dirty="0">
                <a:solidFill>
                  <a:schemeClr val="tx1"/>
                </a:solidFill>
              </a:endParaRPr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91652" y="6158619"/>
              <a:ext cx="136047" cy="130132"/>
            </a:xfrm>
            <a:prstGeom prst="rect">
              <a:avLst/>
            </a:prstGeom>
          </p:spPr>
        </p:pic>
      </p:grpSp>
      <p:sp>
        <p:nvSpPr>
          <p:cNvPr id="23" name="직사각형 22"/>
          <p:cNvSpPr/>
          <p:nvPr/>
        </p:nvSpPr>
        <p:spPr>
          <a:xfrm>
            <a:off x="288322" y="2022804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6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30134" y="2117838"/>
            <a:ext cx="2437971" cy="3216321"/>
          </a:xfrm>
          <a:prstGeom prst="rect">
            <a:avLst/>
          </a:prstGeom>
        </p:spPr>
      </p:pic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9637960"/>
              </p:ext>
            </p:extLst>
          </p:nvPr>
        </p:nvGraphicFramePr>
        <p:xfrm>
          <a:off x="131601" y="1297459"/>
          <a:ext cx="8032096" cy="533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340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808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25" name="그림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40142" y="2966439"/>
            <a:ext cx="2539611" cy="2214492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2064058" y="3028152"/>
            <a:ext cx="865436" cy="176367"/>
          </a:xfrm>
          <a:prstGeom prst="rect">
            <a:avLst/>
          </a:prstGeom>
          <a:solidFill>
            <a:srgbClr val="704D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 smtClean="0">
                <a:ln>
                  <a:solidFill>
                    <a:schemeClr val="bg1"/>
                  </a:solidFill>
                </a:ln>
                <a:solidFill>
                  <a:srgbClr val="FFC000"/>
                </a:solidFill>
              </a:rPr>
              <a:t>후기 작성하기</a:t>
            </a:r>
            <a:endParaRPr lang="ko-KR" altLang="en-US" sz="700" dirty="0">
              <a:ln>
                <a:solidFill>
                  <a:schemeClr val="bg1"/>
                </a:solidFill>
              </a:ln>
              <a:solidFill>
                <a:srgbClr val="FFC000"/>
              </a:solidFill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91040" y="4339717"/>
            <a:ext cx="1255744" cy="138565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74524" y="4297282"/>
            <a:ext cx="352474" cy="181000"/>
          </a:xfrm>
          <a:prstGeom prst="rect">
            <a:avLst/>
          </a:prstGeom>
        </p:spPr>
      </p:pic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1858000"/>
              </p:ext>
            </p:extLst>
          </p:nvPr>
        </p:nvGraphicFramePr>
        <p:xfrm>
          <a:off x="8494113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8" name="직사각형 27"/>
          <p:cNvSpPr/>
          <p:nvPr/>
        </p:nvSpPr>
        <p:spPr>
          <a:xfrm>
            <a:off x="114866" y="241014"/>
            <a:ext cx="9273693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>
                <a:solidFill>
                  <a:schemeClr val="bg1"/>
                </a:solidFill>
              </a:rPr>
              <a:t>웹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이용후기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dirty="0" err="1" smtClean="0">
                <a:solidFill>
                  <a:schemeClr val="bg1"/>
                </a:solidFill>
                <a:latin typeface="+mj-lt"/>
              </a:rPr>
              <a:t>모달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81078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sp>
        <p:nvSpPr>
          <p:cNvPr id="26" name="직사각형 25"/>
          <p:cNvSpPr/>
          <p:nvPr/>
        </p:nvSpPr>
        <p:spPr>
          <a:xfrm>
            <a:off x="3579237" y="1690573"/>
            <a:ext cx="1153300" cy="6755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solidFill>
                  <a:schemeClr val="tx1"/>
                </a:solidFill>
              </a:rPr>
              <a:t>이용후기</a:t>
            </a:r>
            <a:endParaRPr lang="ko-KR" altLang="en-US" sz="1200" b="1" dirty="0">
              <a:solidFill>
                <a:srgbClr val="704DE4"/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9753" y="6223761"/>
            <a:ext cx="1333974" cy="344798"/>
          </a:xfrm>
          <a:prstGeom prst="rect">
            <a:avLst/>
          </a:prstGeom>
        </p:spPr>
      </p:pic>
      <p:grpSp>
        <p:nvGrpSpPr>
          <p:cNvPr id="19" name="그룹 18"/>
          <p:cNvGrpSpPr/>
          <p:nvPr/>
        </p:nvGrpSpPr>
        <p:grpSpPr>
          <a:xfrm>
            <a:off x="2358620" y="2211128"/>
            <a:ext cx="3737558" cy="4012633"/>
            <a:chOff x="2278870" y="2509570"/>
            <a:chExt cx="3737558" cy="4012633"/>
          </a:xfrm>
        </p:grpSpPr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78870" y="2509570"/>
              <a:ext cx="3737558" cy="2886731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58620" y="5363621"/>
              <a:ext cx="3657808" cy="1158582"/>
            </a:xfrm>
            <a:prstGeom prst="rect">
              <a:avLst/>
            </a:prstGeom>
          </p:spPr>
        </p:pic>
      </p:grpSp>
      <p:sp>
        <p:nvSpPr>
          <p:cNvPr id="20" name="직사각형 19"/>
          <p:cNvSpPr/>
          <p:nvPr/>
        </p:nvSpPr>
        <p:spPr>
          <a:xfrm>
            <a:off x="2287108" y="2211128"/>
            <a:ext cx="3737558" cy="4012633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1" name="표 13"/>
          <p:cNvGraphicFramePr/>
          <p:nvPr>
            <p:extLst>
              <p:ext uri="{D42A27DB-BD31-4B8C-83A1-F6EECF244321}">
                <p14:modId xmlns:p14="http://schemas.microsoft.com/office/powerpoint/2010/main" val="2604909389"/>
              </p:ext>
            </p:extLst>
          </p:nvPr>
        </p:nvGraphicFramePr>
        <p:xfrm>
          <a:off x="8465079" y="2388301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이용후기</a:t>
                      </a:r>
                      <a:r>
                        <a:rPr lang="en-US" altLang="ko-KR" dirty="0" smtClean="0"/>
                        <a:t>(</a:t>
                      </a:r>
                      <a:r>
                        <a:rPr lang="ko-KR" altLang="en-US" dirty="0" err="1" smtClean="0"/>
                        <a:t>더보기</a:t>
                      </a:r>
                      <a:r>
                        <a:rPr lang="en-US" altLang="ko-KR" dirty="0" smtClean="0"/>
                        <a:t>)</a:t>
                      </a:r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-Q&amp;A(</a:t>
                      </a:r>
                      <a:r>
                        <a:rPr lang="ko-KR" altLang="en-US" sz="1200" dirty="0" err="1" smtClean="0"/>
                        <a:t>더보기</a:t>
                      </a:r>
                      <a:r>
                        <a:rPr lang="en-US" altLang="ko-KR" sz="1200" dirty="0" smtClean="0"/>
                        <a:t>)</a:t>
                      </a:r>
                      <a:r>
                        <a:rPr lang="ko-KR" altLang="en-US" sz="1200" dirty="0" smtClean="0"/>
                        <a:t>와 동일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7142677"/>
              </p:ext>
            </p:extLst>
          </p:nvPr>
        </p:nvGraphicFramePr>
        <p:xfrm>
          <a:off x="8465079" y="1266451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3" name="직사각형 22"/>
          <p:cNvSpPr/>
          <p:nvPr/>
        </p:nvSpPr>
        <p:spPr>
          <a:xfrm>
            <a:off x="114866" y="241014"/>
            <a:ext cx="9273693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>
                <a:solidFill>
                  <a:schemeClr val="bg1"/>
                </a:solidFill>
              </a:rPr>
              <a:t>웹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이용후기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상세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84595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9016918"/>
              </p:ext>
            </p:extLst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1" name="표 13"/>
          <p:cNvGraphicFramePr/>
          <p:nvPr>
            <p:extLst>
              <p:ext uri="{D42A27DB-BD31-4B8C-83A1-F6EECF244321}">
                <p14:modId xmlns:p14="http://schemas.microsoft.com/office/powerpoint/2010/main" val="1772586193"/>
              </p:ext>
            </p:extLst>
          </p:nvPr>
        </p:nvGraphicFramePr>
        <p:xfrm>
          <a:off x="8534400" y="2405366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참여 인원 선택</a:t>
                      </a:r>
                      <a:endParaRPr lang="en-US" altLang="ko-KR" dirty="0" smtClean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3242" y="1492338"/>
            <a:ext cx="2413687" cy="47643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8930" y="4293191"/>
            <a:ext cx="142895" cy="133369"/>
          </a:xfrm>
          <a:prstGeom prst="rect">
            <a:avLst/>
          </a:prstGeom>
        </p:spPr>
      </p:pic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9649823"/>
              </p:ext>
            </p:extLst>
          </p:nvPr>
        </p:nvGraphicFramePr>
        <p:xfrm>
          <a:off x="8534400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0" name="직사각형 9"/>
          <p:cNvSpPr/>
          <p:nvPr/>
        </p:nvSpPr>
        <p:spPr>
          <a:xfrm>
            <a:off x="114866" y="241014"/>
            <a:ext cx="7653057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 smtClean="0">
                <a:solidFill>
                  <a:schemeClr val="bg1"/>
                </a:solidFill>
              </a:rPr>
              <a:t> </a:t>
            </a:r>
            <a:r>
              <a:rPr lang="en-US" altLang="ko-KR" sz="2500" dirty="0">
                <a:solidFill>
                  <a:schemeClr val="bg1"/>
                </a:solidFill>
              </a:rPr>
              <a:t>- </a:t>
            </a:r>
            <a:r>
              <a:rPr lang="ko-KR" altLang="en-US" sz="2500" dirty="0" err="1" smtClean="0">
                <a:solidFill>
                  <a:schemeClr val="bg1"/>
                </a:solidFill>
              </a:rPr>
              <a:t>모바일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- 1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12149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요구사항 정의</a:t>
            </a:r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1562629" y="813858"/>
            <a:ext cx="8707437" cy="5883275"/>
            <a:chOff x="1376363" y="813858"/>
            <a:chExt cx="9286875" cy="6385444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76363" y="813858"/>
              <a:ext cx="9286875" cy="1809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29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22927" y="2625187"/>
              <a:ext cx="9210675" cy="11334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30" name="Picture 6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95409" y="3741727"/>
              <a:ext cx="9229725" cy="20764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31" name="Picture 7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07051" y="5818177"/>
              <a:ext cx="9201150" cy="1381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859781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1" name="표 13"/>
          <p:cNvGraphicFramePr/>
          <p:nvPr>
            <p:extLst>
              <p:ext uri="{D42A27DB-BD31-4B8C-83A1-F6EECF244321}">
                <p14:modId xmlns:p14="http://schemas.microsoft.com/office/powerpoint/2010/main" val="3340557861"/>
              </p:ext>
            </p:extLst>
          </p:nvPr>
        </p:nvGraphicFramePr>
        <p:xfrm>
          <a:off x="8494241" y="2405366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세미나 소개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sz="1200" dirty="0" smtClean="0"/>
                        <a:t>- </a:t>
                      </a:r>
                      <a:r>
                        <a:rPr lang="ko-KR" altLang="en-US" sz="1200" dirty="0" err="1" smtClean="0"/>
                        <a:t>콘텐츠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6702" y="1479639"/>
            <a:ext cx="2633432" cy="4955695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9310530"/>
              </p:ext>
            </p:extLst>
          </p:nvPr>
        </p:nvGraphicFramePr>
        <p:xfrm>
          <a:off x="8494241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114866" y="241014"/>
            <a:ext cx="7765267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>
                <a:solidFill>
                  <a:schemeClr val="bg1"/>
                </a:solidFill>
              </a:rPr>
              <a:t> 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 err="1">
                <a:solidFill>
                  <a:schemeClr val="bg1"/>
                </a:solidFill>
              </a:rPr>
              <a:t>모바일</a:t>
            </a:r>
            <a:r>
              <a:rPr lang="ko-KR" altLang="en-US" sz="2500" dirty="0">
                <a:solidFill>
                  <a:schemeClr val="bg1"/>
                </a:solidFill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- 2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2506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1" name="표 13"/>
          <p:cNvGraphicFramePr/>
          <p:nvPr>
            <p:extLst>
              <p:ext uri="{D42A27DB-BD31-4B8C-83A1-F6EECF244321}">
                <p14:modId xmlns:p14="http://schemas.microsoft.com/office/powerpoint/2010/main" val="32188053"/>
              </p:ext>
            </p:extLst>
          </p:nvPr>
        </p:nvGraphicFramePr>
        <p:xfrm>
          <a:off x="8550875" y="2392244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주의사항</a:t>
                      </a:r>
                      <a:r>
                        <a:rPr lang="en-US" altLang="ko-KR" dirty="0" smtClean="0"/>
                        <a:t>/</a:t>
                      </a:r>
                      <a:r>
                        <a:rPr lang="ko-KR" altLang="en-US" dirty="0" smtClean="0"/>
                        <a:t>안내</a:t>
                      </a:r>
                      <a:endParaRPr lang="en-US" altLang="ko-KR" dirty="0" smtClean="0"/>
                    </a:p>
                    <a:p>
                      <a:pPr marL="171450" indent="-171450" algn="l">
                        <a:buFontTx/>
                        <a:buChar char="-"/>
                        <a:defRPr sz="1500"/>
                      </a:pPr>
                      <a:r>
                        <a:rPr lang="ko-KR" altLang="en-US" sz="1200" dirty="0" smtClean="0"/>
                        <a:t>정보</a:t>
                      </a:r>
                      <a:r>
                        <a:rPr lang="ko-KR" altLang="en-US" sz="1200" baseline="0" dirty="0" smtClean="0"/>
                        <a:t> 제공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4243" y="1392195"/>
            <a:ext cx="2648016" cy="5119148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9902821"/>
              </p:ext>
            </p:extLst>
          </p:nvPr>
        </p:nvGraphicFramePr>
        <p:xfrm>
          <a:off x="8550875" y="1270394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114866" y="241014"/>
            <a:ext cx="7765267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>
                <a:solidFill>
                  <a:schemeClr val="bg1"/>
                </a:solidFill>
              </a:rPr>
              <a:t> 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 err="1">
                <a:solidFill>
                  <a:schemeClr val="bg1"/>
                </a:solidFill>
              </a:rPr>
              <a:t>모바일</a:t>
            </a:r>
            <a:r>
              <a:rPr lang="ko-KR" altLang="en-US" sz="2500" dirty="0">
                <a:solidFill>
                  <a:schemeClr val="bg1"/>
                </a:solidFill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- 3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26722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1" name="표 13"/>
          <p:cNvGraphicFramePr/>
          <p:nvPr>
            <p:extLst>
              <p:ext uri="{D42A27DB-BD31-4B8C-83A1-F6EECF244321}">
                <p14:modId xmlns:p14="http://schemas.microsoft.com/office/powerpoint/2010/main" val="1329978898"/>
              </p:ext>
            </p:extLst>
          </p:nvPr>
        </p:nvGraphicFramePr>
        <p:xfrm>
          <a:off x="8460259" y="2405366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이용후기</a:t>
                      </a:r>
                      <a:r>
                        <a:rPr lang="en-US" altLang="ko-KR" dirty="0" smtClean="0"/>
                        <a:t>(</a:t>
                      </a:r>
                      <a:r>
                        <a:rPr lang="ko-KR" altLang="en-US" dirty="0" err="1" smtClean="0"/>
                        <a:t>더보기</a:t>
                      </a:r>
                      <a:r>
                        <a:rPr lang="en-US" altLang="ko-KR" dirty="0" smtClean="0"/>
                        <a:t>)</a:t>
                      </a:r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-Q&amp;A(</a:t>
                      </a:r>
                      <a:r>
                        <a:rPr lang="ko-KR" altLang="en-US" sz="1200" dirty="0" err="1" smtClean="0"/>
                        <a:t>더보기</a:t>
                      </a:r>
                      <a:r>
                        <a:rPr lang="en-US" altLang="ko-KR" sz="1200" dirty="0" smtClean="0"/>
                        <a:t>)</a:t>
                      </a:r>
                      <a:r>
                        <a:rPr lang="ko-KR" altLang="en-US" sz="1200" dirty="0" smtClean="0"/>
                        <a:t>와 동일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2573" y="1479957"/>
            <a:ext cx="2455266" cy="4955059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5318300"/>
              </p:ext>
            </p:extLst>
          </p:nvPr>
        </p:nvGraphicFramePr>
        <p:xfrm>
          <a:off x="8460259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114866" y="241014"/>
            <a:ext cx="7765267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>
                <a:solidFill>
                  <a:schemeClr val="bg1"/>
                </a:solidFill>
              </a:rPr>
              <a:t> 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 err="1">
                <a:solidFill>
                  <a:schemeClr val="bg1"/>
                </a:solidFill>
              </a:rPr>
              <a:t>모바일</a:t>
            </a:r>
            <a:r>
              <a:rPr lang="ko-KR" altLang="en-US" sz="2500" dirty="0">
                <a:solidFill>
                  <a:schemeClr val="bg1"/>
                </a:solidFill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- 4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56214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1" name="표 13"/>
          <p:cNvGraphicFramePr/>
          <p:nvPr>
            <p:extLst>
              <p:ext uri="{D42A27DB-BD31-4B8C-83A1-F6EECF244321}">
                <p14:modId xmlns:p14="http://schemas.microsoft.com/office/powerpoint/2010/main" val="341115630"/>
              </p:ext>
            </p:extLst>
          </p:nvPr>
        </p:nvGraphicFramePr>
        <p:xfrm>
          <a:off x="8534398" y="2405366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en-US" sz="1500" dirty="0" smtClean="0"/>
                        <a:t>Q&amp;A</a:t>
                      </a:r>
                      <a:r>
                        <a:rPr lang="en-US" sz="1500" baseline="0" dirty="0" smtClean="0"/>
                        <a:t> </a:t>
                      </a:r>
                      <a:r>
                        <a:rPr lang="ko-KR" altLang="en-US" sz="1500" baseline="0" dirty="0" smtClean="0"/>
                        <a:t>목록</a:t>
                      </a:r>
                      <a:endParaRPr lang="en-US" altLang="ko-KR" sz="1500" baseline="0" dirty="0" smtClean="0"/>
                    </a:p>
                    <a:p>
                      <a:pPr algn="l">
                        <a:defRPr sz="1500"/>
                      </a:pPr>
                      <a:r>
                        <a:rPr lang="en-US" sz="1500" baseline="0" dirty="0" smtClean="0"/>
                        <a:t>-</a:t>
                      </a:r>
                      <a:r>
                        <a:rPr lang="ko-KR" altLang="en-US" sz="1500" baseline="0" dirty="0" smtClean="0"/>
                        <a:t>기본 </a:t>
                      </a:r>
                      <a:r>
                        <a:rPr lang="en-US" altLang="ko-KR" sz="1500" baseline="0" dirty="0" smtClean="0"/>
                        <a:t>3</a:t>
                      </a:r>
                      <a:r>
                        <a:rPr lang="ko-KR" altLang="en-US" sz="1500" baseline="0" dirty="0" smtClean="0"/>
                        <a:t>개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2095" y="1519087"/>
            <a:ext cx="2531107" cy="48768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직사각형 1"/>
          <p:cNvSpPr/>
          <p:nvPr/>
        </p:nvSpPr>
        <p:spPr>
          <a:xfrm>
            <a:off x="2882095" y="1874927"/>
            <a:ext cx="1013254" cy="156518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600" b="1" dirty="0" smtClean="0">
                <a:solidFill>
                  <a:schemeClr val="tx1"/>
                </a:solidFill>
              </a:rPr>
              <a:t>세미나문의</a:t>
            </a:r>
            <a:endParaRPr lang="ko-KR" altLang="en-US" sz="600" b="1" dirty="0">
              <a:solidFill>
                <a:schemeClr val="tx1"/>
              </a:solidFill>
            </a:endParaRPr>
          </a:p>
        </p:txBody>
      </p: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4316574"/>
              </p:ext>
            </p:extLst>
          </p:nvPr>
        </p:nvGraphicFramePr>
        <p:xfrm>
          <a:off x="8534398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0" name="직사각형 9"/>
          <p:cNvSpPr/>
          <p:nvPr/>
        </p:nvSpPr>
        <p:spPr>
          <a:xfrm>
            <a:off x="114866" y="241014"/>
            <a:ext cx="922560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>
                <a:solidFill>
                  <a:schemeClr val="bg1"/>
                </a:solidFill>
              </a:rPr>
              <a:t> 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 err="1">
                <a:solidFill>
                  <a:schemeClr val="bg1"/>
                </a:solidFill>
              </a:rPr>
              <a:t>모바일</a:t>
            </a:r>
            <a:r>
              <a:rPr lang="ko-KR" altLang="en-US" sz="2500" dirty="0">
                <a:solidFill>
                  <a:schemeClr val="bg1"/>
                </a:solidFill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세미나문의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22921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1" name="표 13"/>
          <p:cNvGraphicFramePr/>
          <p:nvPr>
            <p:extLst>
              <p:ext uri="{D42A27DB-BD31-4B8C-83A1-F6EECF244321}">
                <p14:modId xmlns:p14="http://schemas.microsoft.com/office/powerpoint/2010/main" val="1967630370"/>
              </p:ext>
            </p:extLst>
          </p:nvPr>
        </p:nvGraphicFramePr>
        <p:xfrm>
          <a:off x="8517924" y="2405366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질문작성하기 </a:t>
                      </a:r>
                      <a:r>
                        <a:rPr lang="ko-KR" altLang="en-US" dirty="0" err="1" smtClean="0"/>
                        <a:t>모달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0026" y="1656029"/>
            <a:ext cx="2193734" cy="4592595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3131464"/>
              </p:ext>
            </p:extLst>
          </p:nvPr>
        </p:nvGraphicFramePr>
        <p:xfrm>
          <a:off x="8517924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114866" y="241014"/>
            <a:ext cx="10062370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>
                <a:solidFill>
                  <a:schemeClr val="bg1"/>
                </a:solidFill>
              </a:rPr>
              <a:t> 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 err="1">
                <a:solidFill>
                  <a:schemeClr val="bg1"/>
                </a:solidFill>
              </a:rPr>
              <a:t>모바일</a:t>
            </a:r>
            <a:r>
              <a:rPr lang="ko-KR" altLang="en-US" sz="2500" dirty="0">
                <a:solidFill>
                  <a:schemeClr val="bg1"/>
                </a:solidFill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세미나문의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dirty="0" err="1" smtClean="0">
                <a:solidFill>
                  <a:schemeClr val="bg1"/>
                </a:solidFill>
                <a:latin typeface="+mj-lt"/>
              </a:rPr>
              <a:t>모달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1390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1" name="표 13"/>
          <p:cNvGraphicFramePr/>
          <p:nvPr>
            <p:extLst>
              <p:ext uri="{D42A27DB-BD31-4B8C-83A1-F6EECF244321}">
                <p14:modId xmlns:p14="http://schemas.microsoft.com/office/powerpoint/2010/main" val="2473316963"/>
              </p:ext>
            </p:extLst>
          </p:nvPr>
        </p:nvGraphicFramePr>
        <p:xfrm>
          <a:off x="8567351" y="2405366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sz="1500" dirty="0" smtClean="0"/>
                        <a:t>이용후기 </a:t>
                      </a:r>
                      <a:r>
                        <a:rPr lang="ko-KR" altLang="en-US" sz="1500" baseline="0" dirty="0" smtClean="0"/>
                        <a:t>목록</a:t>
                      </a:r>
                      <a:endParaRPr lang="en-US" altLang="ko-KR" sz="1500" baseline="0" dirty="0" smtClean="0"/>
                    </a:p>
                    <a:p>
                      <a:pPr algn="l">
                        <a:defRPr sz="1500"/>
                      </a:pPr>
                      <a:r>
                        <a:rPr lang="en-US" sz="1500" baseline="0" dirty="0" smtClean="0"/>
                        <a:t>-</a:t>
                      </a:r>
                      <a:r>
                        <a:rPr lang="ko-KR" altLang="en-US" sz="1500" baseline="0" dirty="0" smtClean="0"/>
                        <a:t>기본 </a:t>
                      </a:r>
                      <a:r>
                        <a:rPr lang="en-US" altLang="ko-KR" sz="1500" baseline="0" dirty="0" smtClean="0"/>
                        <a:t>3</a:t>
                      </a:r>
                      <a:r>
                        <a:rPr lang="ko-KR" altLang="en-US" sz="1500" baseline="0" dirty="0" smtClean="0"/>
                        <a:t>개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2095" y="1519087"/>
            <a:ext cx="2531107" cy="48768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직사각형 7"/>
          <p:cNvSpPr/>
          <p:nvPr/>
        </p:nvSpPr>
        <p:spPr>
          <a:xfrm>
            <a:off x="2882095" y="1874927"/>
            <a:ext cx="1013254" cy="156518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600" b="1" dirty="0" smtClean="0">
                <a:solidFill>
                  <a:schemeClr val="tx1"/>
                </a:solidFill>
              </a:rPr>
              <a:t>세미나문의</a:t>
            </a:r>
            <a:endParaRPr lang="ko-KR" altLang="en-US" sz="600" b="1" dirty="0">
              <a:solidFill>
                <a:schemeClr val="tx1"/>
              </a:solidFill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3350268"/>
              </p:ext>
            </p:extLst>
          </p:nvPr>
        </p:nvGraphicFramePr>
        <p:xfrm>
          <a:off x="8567351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0" name="직사각형 9"/>
          <p:cNvSpPr/>
          <p:nvPr/>
        </p:nvSpPr>
        <p:spPr>
          <a:xfrm>
            <a:off x="114866" y="241014"/>
            <a:ext cx="890500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>
                <a:solidFill>
                  <a:schemeClr val="bg1"/>
                </a:solidFill>
              </a:rPr>
              <a:t> 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 err="1">
                <a:solidFill>
                  <a:schemeClr val="bg1"/>
                </a:solidFill>
              </a:rPr>
              <a:t>모바일</a:t>
            </a:r>
            <a:r>
              <a:rPr lang="ko-KR" altLang="en-US" sz="2500" dirty="0">
                <a:solidFill>
                  <a:schemeClr val="bg1"/>
                </a:solidFill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이용후기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94587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1" name="표 13"/>
          <p:cNvGraphicFramePr/>
          <p:nvPr>
            <p:extLst>
              <p:ext uri="{D42A27DB-BD31-4B8C-83A1-F6EECF244321}">
                <p14:modId xmlns:p14="http://schemas.microsoft.com/office/powerpoint/2010/main" val="1539784078"/>
              </p:ext>
            </p:extLst>
          </p:nvPr>
        </p:nvGraphicFramePr>
        <p:xfrm>
          <a:off x="8567351" y="2405366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후기작성하기 </a:t>
                      </a:r>
                      <a:r>
                        <a:rPr lang="ko-KR" altLang="en-US" dirty="0" err="1" smtClean="0"/>
                        <a:t>모달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0026" y="1656029"/>
            <a:ext cx="2193734" cy="4592595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6535516"/>
              </p:ext>
            </p:extLst>
          </p:nvPr>
        </p:nvGraphicFramePr>
        <p:xfrm>
          <a:off x="8567351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114866" y="241014"/>
            <a:ext cx="9741769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>
                <a:solidFill>
                  <a:schemeClr val="bg1"/>
                </a:solidFill>
              </a:rPr>
              <a:t> 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 err="1">
                <a:solidFill>
                  <a:schemeClr val="bg1"/>
                </a:solidFill>
              </a:rPr>
              <a:t>모바일</a:t>
            </a:r>
            <a:r>
              <a:rPr lang="ko-KR" altLang="en-US" sz="2500" dirty="0">
                <a:solidFill>
                  <a:schemeClr val="bg1"/>
                </a:solidFill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이용후기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dirty="0" err="1" smtClean="0">
                <a:solidFill>
                  <a:schemeClr val="bg1"/>
                </a:solidFill>
                <a:latin typeface="+mj-lt"/>
              </a:rPr>
              <a:t>모달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14306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8609168"/>
              </p:ext>
            </p:extLst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943" y="2435346"/>
            <a:ext cx="4333416" cy="357522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7348" y="2435346"/>
            <a:ext cx="2599362" cy="2374905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288322" y="2022804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7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6" name="표 13"/>
          <p:cNvGraphicFramePr/>
          <p:nvPr>
            <p:extLst>
              <p:ext uri="{D42A27DB-BD31-4B8C-83A1-F6EECF244321}">
                <p14:modId xmlns:p14="http://schemas.microsoft.com/office/powerpoint/2010/main" val="1559855508"/>
              </p:ext>
            </p:extLst>
          </p:nvPr>
        </p:nvGraphicFramePr>
        <p:xfrm>
          <a:off x="8477462" y="2396021"/>
          <a:ext cx="3491813" cy="2212116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83316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 err="1"/>
                        <a:t>기능명</a:t>
                      </a:r>
                      <a:endParaRPr sz="1500" b="1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7</a:t>
                      </a:r>
                      <a:endParaRPr sz="15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세미나</a:t>
                      </a:r>
                      <a:endParaRPr lang="en-US" altLang="ko-KR" dirty="0" smtClean="0"/>
                    </a:p>
                    <a:p>
                      <a:pPr marL="171450" indent="-171450" algn="l">
                        <a:buFontTx/>
                        <a:buChar char="-"/>
                        <a:defRPr sz="1500"/>
                      </a:pPr>
                      <a:r>
                        <a:rPr lang="ko-KR" altLang="en-US" sz="1200" baseline="0" dirty="0" smtClean="0"/>
                        <a:t>세미나에 대한 정보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8</a:t>
                      </a:r>
                      <a:endParaRPr sz="1500" dirty="0"/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sz="1500" dirty="0" smtClean="0"/>
                        <a:t>결제 예정 금액</a:t>
                      </a:r>
                      <a:endParaRPr lang="en-US" altLang="ko-KR" sz="1500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 </a:t>
                      </a:r>
                      <a:r>
                        <a:rPr lang="ko-KR" altLang="en-US" sz="1200" dirty="0" smtClean="0"/>
                        <a:t>최종 결제 금액 표시</a:t>
                      </a:r>
                    </a:p>
                    <a:p>
                      <a:pPr algn="l">
                        <a:defRPr sz="1500"/>
                      </a:pPr>
                      <a:endParaRPr sz="1200" dirty="0"/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7" name="직사각형 16"/>
          <p:cNvSpPr/>
          <p:nvPr/>
        </p:nvSpPr>
        <p:spPr>
          <a:xfrm>
            <a:off x="5219369" y="2062679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8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729946" y="2792627"/>
            <a:ext cx="2842054" cy="2363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b="1" dirty="0" smtClean="0">
                <a:solidFill>
                  <a:schemeClr val="tx1"/>
                </a:solidFill>
              </a:rPr>
              <a:t>IT </a:t>
            </a:r>
            <a:r>
              <a:rPr lang="ko-KR" altLang="en-US" sz="1100" b="1" dirty="0" smtClean="0">
                <a:solidFill>
                  <a:schemeClr val="tx1"/>
                </a:solidFill>
              </a:rPr>
              <a:t>최신 </a:t>
            </a:r>
            <a:r>
              <a:rPr lang="ko-KR" altLang="en-US" sz="1100" b="1" dirty="0" err="1" smtClean="0">
                <a:solidFill>
                  <a:schemeClr val="tx1"/>
                </a:solidFill>
              </a:rPr>
              <a:t>트렌드</a:t>
            </a:r>
            <a:r>
              <a:rPr lang="ko-KR" altLang="en-US" sz="1100" b="1" dirty="0" smtClean="0">
                <a:solidFill>
                  <a:schemeClr val="tx1"/>
                </a:solidFill>
              </a:rPr>
              <a:t> 공유 세미나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729946" y="3169805"/>
            <a:ext cx="3079552" cy="4329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 smtClean="0">
                <a:solidFill>
                  <a:schemeClr val="tx1"/>
                </a:solidFill>
              </a:rPr>
              <a:t>IT </a:t>
            </a:r>
            <a:r>
              <a:rPr lang="ko-KR" altLang="en-US" sz="800" dirty="0" smtClean="0">
                <a:solidFill>
                  <a:schemeClr val="tx1"/>
                </a:solidFill>
              </a:rPr>
              <a:t>최신 </a:t>
            </a:r>
            <a:r>
              <a:rPr lang="ko-KR" altLang="en-US" sz="800" dirty="0" err="1" smtClean="0">
                <a:solidFill>
                  <a:schemeClr val="tx1"/>
                </a:solidFill>
              </a:rPr>
              <a:t>트렌드</a:t>
            </a:r>
            <a:r>
              <a:rPr lang="ko-KR" altLang="en-US" sz="800" dirty="0" smtClean="0">
                <a:solidFill>
                  <a:schemeClr val="tx1"/>
                </a:solidFill>
              </a:rPr>
              <a:t> 공유 세미나는 </a:t>
            </a:r>
            <a:r>
              <a:rPr lang="en-US" altLang="ko-KR" sz="800" dirty="0" smtClean="0">
                <a:solidFill>
                  <a:schemeClr val="tx1"/>
                </a:solidFill>
              </a:rPr>
              <a:t>IT </a:t>
            </a:r>
            <a:r>
              <a:rPr lang="ko-KR" altLang="en-US" sz="800" dirty="0" smtClean="0">
                <a:solidFill>
                  <a:schemeClr val="tx1"/>
                </a:solidFill>
              </a:rPr>
              <a:t>정보를 공유합니다</a:t>
            </a:r>
            <a:r>
              <a:rPr lang="en-US" altLang="ko-KR" sz="800" dirty="0" smtClean="0">
                <a:solidFill>
                  <a:schemeClr val="tx1"/>
                </a:solidFill>
              </a:rPr>
              <a:t>. </a:t>
            </a:r>
            <a:r>
              <a:rPr lang="ko-KR" altLang="en-US" sz="800" dirty="0" smtClean="0">
                <a:solidFill>
                  <a:schemeClr val="tx1"/>
                </a:solidFill>
              </a:rPr>
              <a:t>주로 노트북</a:t>
            </a:r>
            <a:r>
              <a:rPr lang="en-US" altLang="ko-KR" sz="800" dirty="0" smtClean="0">
                <a:solidFill>
                  <a:schemeClr val="tx1"/>
                </a:solidFill>
              </a:rPr>
              <a:t>, </a:t>
            </a:r>
            <a:r>
              <a:rPr lang="ko-KR" altLang="en-US" sz="800" dirty="0" smtClean="0">
                <a:solidFill>
                  <a:schemeClr val="tx1"/>
                </a:solidFill>
              </a:rPr>
              <a:t>데스크톱</a:t>
            </a:r>
            <a:r>
              <a:rPr lang="en-US" altLang="ko-KR" sz="800" dirty="0" smtClean="0">
                <a:solidFill>
                  <a:schemeClr val="tx1"/>
                </a:solidFill>
              </a:rPr>
              <a:t>, </a:t>
            </a:r>
            <a:r>
              <a:rPr lang="ko-KR" altLang="en-US" sz="800" dirty="0" smtClean="0">
                <a:solidFill>
                  <a:schemeClr val="tx1"/>
                </a:solidFill>
              </a:rPr>
              <a:t>휴대폰에 대해 토론하고 친목을 도모합니다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3446" y="4434801"/>
            <a:ext cx="3885591" cy="1064103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862739" y="4333353"/>
            <a:ext cx="3883823" cy="16143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r>
              <a:rPr lang="en-US" altLang="ko-KR" sz="700" dirty="0" smtClean="0">
                <a:solidFill>
                  <a:schemeClr val="tx1"/>
                </a:solidFill>
              </a:rPr>
              <a:t>IT </a:t>
            </a:r>
            <a:r>
              <a:rPr lang="ko-KR" altLang="en-US" sz="700" dirty="0" smtClean="0">
                <a:solidFill>
                  <a:schemeClr val="tx1"/>
                </a:solidFill>
              </a:rPr>
              <a:t>최신 </a:t>
            </a:r>
            <a:r>
              <a:rPr lang="ko-KR" altLang="en-US" sz="700" dirty="0" err="1" smtClean="0">
                <a:solidFill>
                  <a:schemeClr val="tx1"/>
                </a:solidFill>
              </a:rPr>
              <a:t>트렌드</a:t>
            </a:r>
            <a:r>
              <a:rPr lang="ko-KR" altLang="en-US" sz="700" dirty="0" smtClean="0">
                <a:solidFill>
                  <a:schemeClr val="tx1"/>
                </a:solidFill>
              </a:rPr>
              <a:t> 공유 세미나는 </a:t>
            </a:r>
            <a:r>
              <a:rPr lang="en-US" altLang="ko-KR" sz="700" dirty="0" smtClean="0">
                <a:solidFill>
                  <a:schemeClr val="tx1"/>
                </a:solidFill>
              </a:rPr>
              <a:t>IT </a:t>
            </a:r>
            <a:r>
              <a:rPr lang="ko-KR" altLang="en-US" sz="700" dirty="0" smtClean="0">
                <a:solidFill>
                  <a:schemeClr val="tx1"/>
                </a:solidFill>
              </a:rPr>
              <a:t>정보를 공유합니다</a:t>
            </a:r>
            <a:r>
              <a:rPr lang="en-US" altLang="ko-KR" sz="700" dirty="0" smtClean="0">
                <a:solidFill>
                  <a:schemeClr val="tx1"/>
                </a:solidFill>
              </a:rPr>
              <a:t>. </a:t>
            </a:r>
            <a:r>
              <a:rPr lang="ko-KR" altLang="en-US" sz="700" dirty="0" smtClean="0">
                <a:solidFill>
                  <a:schemeClr val="tx1"/>
                </a:solidFill>
              </a:rPr>
              <a:t>주로 노트북</a:t>
            </a:r>
            <a:r>
              <a:rPr lang="en-US" altLang="ko-KR" sz="700" dirty="0" smtClean="0">
                <a:solidFill>
                  <a:schemeClr val="tx1"/>
                </a:solidFill>
              </a:rPr>
              <a:t>, </a:t>
            </a:r>
            <a:r>
              <a:rPr lang="ko-KR" altLang="en-US" sz="700" dirty="0" smtClean="0">
                <a:solidFill>
                  <a:schemeClr val="tx1"/>
                </a:solidFill>
              </a:rPr>
              <a:t>데스크톱</a:t>
            </a:r>
            <a:r>
              <a:rPr lang="en-US" altLang="ko-KR" sz="700" dirty="0" smtClean="0">
                <a:solidFill>
                  <a:schemeClr val="tx1"/>
                </a:solidFill>
              </a:rPr>
              <a:t>, </a:t>
            </a:r>
            <a:r>
              <a:rPr lang="ko-KR" altLang="en-US" sz="700" dirty="0" smtClean="0">
                <a:solidFill>
                  <a:schemeClr val="tx1"/>
                </a:solidFill>
              </a:rPr>
              <a:t>휴대폰에 대해 토론하고 친목을 도모합니다 </a:t>
            </a:r>
            <a:r>
              <a:rPr lang="en-US" altLang="ko-KR" sz="700" dirty="0">
                <a:solidFill>
                  <a:schemeClr val="tx1"/>
                </a:solidFill>
              </a:rPr>
              <a:t>IT </a:t>
            </a:r>
            <a:r>
              <a:rPr lang="ko-KR" altLang="en-US" sz="700" dirty="0">
                <a:solidFill>
                  <a:schemeClr val="tx1"/>
                </a:solidFill>
              </a:rPr>
              <a:t>최신 </a:t>
            </a:r>
            <a:r>
              <a:rPr lang="ko-KR" altLang="en-US" sz="700" dirty="0" err="1">
                <a:solidFill>
                  <a:schemeClr val="tx1"/>
                </a:solidFill>
              </a:rPr>
              <a:t>트렌드</a:t>
            </a:r>
            <a:r>
              <a:rPr lang="ko-KR" altLang="en-US" sz="700" dirty="0">
                <a:solidFill>
                  <a:schemeClr val="tx1"/>
                </a:solidFill>
              </a:rPr>
              <a:t> 공유 세미나는 </a:t>
            </a:r>
            <a:r>
              <a:rPr lang="en-US" altLang="ko-KR" sz="700" dirty="0">
                <a:solidFill>
                  <a:schemeClr val="tx1"/>
                </a:solidFill>
              </a:rPr>
              <a:t>IT </a:t>
            </a:r>
            <a:r>
              <a:rPr lang="ko-KR" altLang="en-US" sz="700" dirty="0">
                <a:solidFill>
                  <a:schemeClr val="tx1"/>
                </a:solidFill>
              </a:rPr>
              <a:t>정보를 공유합니다</a:t>
            </a:r>
            <a:r>
              <a:rPr lang="en-US" altLang="ko-KR" sz="700" dirty="0">
                <a:solidFill>
                  <a:schemeClr val="tx1"/>
                </a:solidFill>
              </a:rPr>
              <a:t>. </a:t>
            </a:r>
            <a:r>
              <a:rPr lang="ko-KR" altLang="en-US" sz="700" dirty="0">
                <a:solidFill>
                  <a:schemeClr val="tx1"/>
                </a:solidFill>
              </a:rPr>
              <a:t>주로 노트북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데스크톱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휴대폰에 대해 토론하고 친목을 </a:t>
            </a:r>
            <a:r>
              <a:rPr lang="ko-KR" altLang="en-US" sz="700" dirty="0" smtClean="0">
                <a:solidFill>
                  <a:schemeClr val="tx1"/>
                </a:solidFill>
              </a:rPr>
              <a:t>도모합니다</a:t>
            </a:r>
            <a:r>
              <a:rPr lang="en-US" altLang="ko-KR" sz="700" dirty="0">
                <a:solidFill>
                  <a:schemeClr val="tx1"/>
                </a:solidFill>
              </a:rPr>
              <a:t>IT </a:t>
            </a:r>
            <a:r>
              <a:rPr lang="ko-KR" altLang="en-US" sz="700" dirty="0">
                <a:solidFill>
                  <a:schemeClr val="tx1"/>
                </a:solidFill>
              </a:rPr>
              <a:t>최신 </a:t>
            </a:r>
            <a:r>
              <a:rPr lang="ko-KR" altLang="en-US" sz="700" dirty="0" err="1">
                <a:solidFill>
                  <a:schemeClr val="tx1"/>
                </a:solidFill>
              </a:rPr>
              <a:t>트렌드</a:t>
            </a:r>
            <a:r>
              <a:rPr lang="ko-KR" altLang="en-US" sz="700" dirty="0">
                <a:solidFill>
                  <a:schemeClr val="tx1"/>
                </a:solidFill>
              </a:rPr>
              <a:t> 공유 세미나는 </a:t>
            </a:r>
            <a:r>
              <a:rPr lang="en-US" altLang="ko-KR" sz="700" dirty="0">
                <a:solidFill>
                  <a:schemeClr val="tx1"/>
                </a:solidFill>
              </a:rPr>
              <a:t>IT </a:t>
            </a:r>
            <a:r>
              <a:rPr lang="ko-KR" altLang="en-US" sz="700" dirty="0">
                <a:solidFill>
                  <a:schemeClr val="tx1"/>
                </a:solidFill>
              </a:rPr>
              <a:t>정보를 공유합니다</a:t>
            </a:r>
            <a:r>
              <a:rPr lang="en-US" altLang="ko-KR" sz="700" dirty="0">
                <a:solidFill>
                  <a:schemeClr val="tx1"/>
                </a:solidFill>
              </a:rPr>
              <a:t>. </a:t>
            </a:r>
            <a:r>
              <a:rPr lang="ko-KR" altLang="en-US" sz="700" dirty="0">
                <a:solidFill>
                  <a:schemeClr val="tx1"/>
                </a:solidFill>
              </a:rPr>
              <a:t>주로 노트북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데스크톱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휴대폰에 대해 토론하고 친목을 </a:t>
            </a:r>
            <a:r>
              <a:rPr lang="ko-KR" altLang="en-US" sz="700" dirty="0" smtClean="0">
                <a:solidFill>
                  <a:schemeClr val="tx1"/>
                </a:solidFill>
              </a:rPr>
              <a:t>도모합니다</a:t>
            </a:r>
            <a:r>
              <a:rPr lang="en-US" altLang="ko-KR" sz="700" dirty="0" smtClean="0">
                <a:solidFill>
                  <a:schemeClr val="tx1"/>
                </a:solidFill>
              </a:rPr>
              <a:t>IT </a:t>
            </a:r>
            <a:r>
              <a:rPr lang="ko-KR" altLang="en-US" sz="700" dirty="0">
                <a:solidFill>
                  <a:schemeClr val="tx1"/>
                </a:solidFill>
              </a:rPr>
              <a:t>최신 </a:t>
            </a:r>
            <a:r>
              <a:rPr lang="ko-KR" altLang="en-US" sz="700" dirty="0" err="1">
                <a:solidFill>
                  <a:schemeClr val="tx1"/>
                </a:solidFill>
              </a:rPr>
              <a:t>트렌드</a:t>
            </a:r>
            <a:r>
              <a:rPr lang="ko-KR" altLang="en-US" sz="700" dirty="0">
                <a:solidFill>
                  <a:schemeClr val="tx1"/>
                </a:solidFill>
              </a:rPr>
              <a:t> 공유 세미나는 </a:t>
            </a:r>
            <a:r>
              <a:rPr lang="en-US" altLang="ko-KR" sz="700" dirty="0">
                <a:solidFill>
                  <a:schemeClr val="tx1"/>
                </a:solidFill>
              </a:rPr>
              <a:t>IT </a:t>
            </a:r>
            <a:r>
              <a:rPr lang="ko-KR" altLang="en-US" sz="700" dirty="0">
                <a:solidFill>
                  <a:schemeClr val="tx1"/>
                </a:solidFill>
              </a:rPr>
              <a:t>정보를 공유합니다</a:t>
            </a:r>
            <a:r>
              <a:rPr lang="en-US" altLang="ko-KR" sz="700" dirty="0">
                <a:solidFill>
                  <a:schemeClr val="tx1"/>
                </a:solidFill>
              </a:rPr>
              <a:t>. </a:t>
            </a:r>
            <a:r>
              <a:rPr lang="ko-KR" altLang="en-US" sz="700" dirty="0">
                <a:solidFill>
                  <a:schemeClr val="tx1"/>
                </a:solidFill>
              </a:rPr>
              <a:t>주로 노트북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데스크톱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휴대폰에 대해 토론하고 친목을 </a:t>
            </a:r>
            <a:r>
              <a:rPr lang="ko-KR" altLang="en-US" sz="700" dirty="0" smtClean="0">
                <a:solidFill>
                  <a:schemeClr val="tx1"/>
                </a:solidFill>
              </a:rPr>
              <a:t>도모합니다</a:t>
            </a:r>
            <a:r>
              <a:rPr lang="en-US" altLang="ko-KR" sz="700" dirty="0" smtClean="0">
                <a:solidFill>
                  <a:schemeClr val="tx1"/>
                </a:solidFill>
              </a:rPr>
              <a:t>IT </a:t>
            </a:r>
            <a:r>
              <a:rPr lang="ko-KR" altLang="en-US" sz="700" dirty="0">
                <a:solidFill>
                  <a:schemeClr val="tx1"/>
                </a:solidFill>
              </a:rPr>
              <a:t>최신 </a:t>
            </a:r>
            <a:r>
              <a:rPr lang="ko-KR" altLang="en-US" sz="700" dirty="0" err="1">
                <a:solidFill>
                  <a:schemeClr val="tx1"/>
                </a:solidFill>
              </a:rPr>
              <a:t>트렌드</a:t>
            </a:r>
            <a:r>
              <a:rPr lang="ko-KR" altLang="en-US" sz="700" dirty="0">
                <a:solidFill>
                  <a:schemeClr val="tx1"/>
                </a:solidFill>
              </a:rPr>
              <a:t> 공유 세미나는 </a:t>
            </a:r>
            <a:r>
              <a:rPr lang="en-US" altLang="ko-KR" sz="700" dirty="0">
                <a:solidFill>
                  <a:schemeClr val="tx1"/>
                </a:solidFill>
              </a:rPr>
              <a:t>IT </a:t>
            </a:r>
            <a:r>
              <a:rPr lang="ko-KR" altLang="en-US" sz="700" dirty="0">
                <a:solidFill>
                  <a:schemeClr val="tx1"/>
                </a:solidFill>
              </a:rPr>
              <a:t>정보를 공유합니다</a:t>
            </a:r>
            <a:r>
              <a:rPr lang="en-US" altLang="ko-KR" sz="700" dirty="0">
                <a:solidFill>
                  <a:schemeClr val="tx1"/>
                </a:solidFill>
              </a:rPr>
              <a:t>. </a:t>
            </a:r>
            <a:r>
              <a:rPr lang="ko-KR" altLang="en-US" sz="700" dirty="0">
                <a:solidFill>
                  <a:schemeClr val="tx1"/>
                </a:solidFill>
              </a:rPr>
              <a:t>주로 노트북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데스크톱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휴대폰에 대해 토론하고 친목을 </a:t>
            </a:r>
            <a:r>
              <a:rPr lang="ko-KR" altLang="en-US" sz="700" dirty="0" smtClean="0">
                <a:solidFill>
                  <a:schemeClr val="tx1"/>
                </a:solidFill>
              </a:rPr>
              <a:t>도모합니다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764692" y="1952368"/>
            <a:ext cx="944345" cy="2965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 smtClean="0">
                <a:solidFill>
                  <a:schemeClr val="tx1"/>
                </a:solidFill>
              </a:rPr>
              <a:t>신청하기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510743" y="2415339"/>
            <a:ext cx="944345" cy="1897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 smtClean="0">
                <a:solidFill>
                  <a:schemeClr val="tx1"/>
                </a:solidFill>
              </a:rPr>
              <a:t>신청 세미나</a:t>
            </a:r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5491217" y="2865728"/>
            <a:ext cx="513217" cy="1443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 smtClean="0">
                <a:solidFill>
                  <a:schemeClr val="bg1">
                    <a:lumMod val="50000"/>
                  </a:schemeClr>
                </a:solidFill>
              </a:rPr>
              <a:t>날짜</a:t>
            </a:r>
            <a:endParaRPr lang="ko-KR" altLang="en-US" sz="7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5491217" y="3232736"/>
            <a:ext cx="513217" cy="1443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smtClean="0">
                <a:solidFill>
                  <a:schemeClr val="bg1">
                    <a:lumMod val="50000"/>
                  </a:schemeClr>
                </a:solidFill>
              </a:rPr>
              <a:t>시간</a:t>
            </a:r>
            <a:endParaRPr lang="ko-KR" altLang="en-US" sz="7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5430134" y="3608533"/>
            <a:ext cx="574300" cy="1215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 smtClean="0">
                <a:solidFill>
                  <a:schemeClr val="bg1">
                    <a:lumMod val="50000"/>
                  </a:schemeClr>
                </a:solidFill>
              </a:rPr>
              <a:t>신청인원</a:t>
            </a:r>
            <a:endParaRPr lang="ko-KR" altLang="en-US" sz="7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14873" y="4436591"/>
            <a:ext cx="383016" cy="141857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45811" y="4434801"/>
            <a:ext cx="501868" cy="190101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00089" y="4412255"/>
            <a:ext cx="276264" cy="190527"/>
          </a:xfrm>
          <a:prstGeom prst="rect">
            <a:avLst/>
          </a:prstGeom>
        </p:spPr>
      </p:pic>
      <p:sp>
        <p:nvSpPr>
          <p:cNvPr id="28" name="직사각형 27"/>
          <p:cNvSpPr/>
          <p:nvPr/>
        </p:nvSpPr>
        <p:spPr>
          <a:xfrm>
            <a:off x="3764692" y="2032966"/>
            <a:ext cx="1013254" cy="156518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b="1" smtClean="0">
                <a:solidFill>
                  <a:schemeClr val="tx1"/>
                </a:solidFill>
              </a:rPr>
              <a:t>바로 예약하기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5533599"/>
              </p:ext>
            </p:extLst>
          </p:nvPr>
        </p:nvGraphicFramePr>
        <p:xfrm>
          <a:off x="8477462" y="1299879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sh_user_w_semiPay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9" name="직사각형 28"/>
          <p:cNvSpPr/>
          <p:nvPr/>
        </p:nvSpPr>
        <p:spPr>
          <a:xfrm>
            <a:off x="114866" y="241014"/>
            <a:ext cx="707918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웹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결제 페이지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1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57660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18" name="그림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7348" y="2435346"/>
            <a:ext cx="2599362" cy="2374905"/>
          </a:xfrm>
          <a:prstGeom prst="rect">
            <a:avLst/>
          </a:prstGeom>
        </p:spPr>
      </p:pic>
      <p:graphicFrame>
        <p:nvGraphicFramePr>
          <p:cNvPr id="15" name="표 13"/>
          <p:cNvGraphicFramePr/>
          <p:nvPr>
            <p:extLst>
              <p:ext uri="{D42A27DB-BD31-4B8C-83A1-F6EECF244321}">
                <p14:modId xmlns:p14="http://schemas.microsoft.com/office/powerpoint/2010/main" val="2445152887"/>
              </p:ext>
            </p:extLst>
          </p:nvPr>
        </p:nvGraphicFramePr>
        <p:xfrm>
          <a:off x="8528994" y="2379658"/>
          <a:ext cx="3491813" cy="1297716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83316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 err="1"/>
                        <a:t>기능명</a:t>
                      </a:r>
                      <a:endParaRPr sz="1500" b="1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7</a:t>
                      </a:r>
                      <a:endParaRPr sz="15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신청자 정보 입력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신청자명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연락처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err="1" smtClean="0"/>
                        <a:t>이메일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요청사항의 예약자 정보를 </a:t>
                      </a:r>
                      <a:r>
                        <a:rPr lang="ko-KR" altLang="en-US" sz="1200" baseline="0" dirty="0" err="1" smtClean="0"/>
                        <a:t>입력받음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16" name="직사각형 15"/>
          <p:cNvSpPr/>
          <p:nvPr/>
        </p:nvSpPr>
        <p:spPr>
          <a:xfrm>
            <a:off x="221398" y="1877198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7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7348" y="2394451"/>
            <a:ext cx="2685601" cy="238252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242" y="2615954"/>
            <a:ext cx="228632" cy="114316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26825" y="4508664"/>
            <a:ext cx="228632" cy="114316"/>
          </a:xfrm>
          <a:prstGeom prst="rect">
            <a:avLst/>
          </a:prstGeom>
        </p:spPr>
      </p:pic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9830589"/>
              </p:ext>
            </p:extLst>
          </p:nvPr>
        </p:nvGraphicFramePr>
        <p:xfrm>
          <a:off x="8528994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sh_user_w_semiPay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11" name="그림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6267" y="3460219"/>
            <a:ext cx="4552401" cy="3154959"/>
          </a:xfrm>
          <a:prstGeom prst="rect">
            <a:avLst/>
          </a:prstGeom>
        </p:spPr>
      </p:pic>
      <p:grpSp>
        <p:nvGrpSpPr>
          <p:cNvPr id="19" name="그룹 18"/>
          <p:cNvGrpSpPr/>
          <p:nvPr/>
        </p:nvGrpSpPr>
        <p:grpSpPr>
          <a:xfrm>
            <a:off x="390171" y="1982621"/>
            <a:ext cx="4725027" cy="1495298"/>
            <a:chOff x="369347" y="1956570"/>
            <a:chExt cx="4824507" cy="1495298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09275" y="1956570"/>
              <a:ext cx="4684579" cy="1318768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69347" y="3015311"/>
              <a:ext cx="1912534" cy="436557"/>
            </a:xfrm>
            <a:prstGeom prst="rect">
              <a:avLst/>
            </a:prstGeom>
          </p:spPr>
        </p:pic>
      </p:grpSp>
      <p:sp>
        <p:nvSpPr>
          <p:cNvPr id="20" name="직사각형 19"/>
          <p:cNvSpPr/>
          <p:nvPr/>
        </p:nvSpPr>
        <p:spPr>
          <a:xfrm>
            <a:off x="114866" y="241014"/>
            <a:ext cx="707918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dirty="0">
                <a:solidFill>
                  <a:schemeClr val="bg1"/>
                </a:solidFill>
              </a:rPr>
              <a:t>– </a:t>
            </a:r>
            <a:r>
              <a:rPr lang="ko-KR" altLang="en-US" sz="2500" dirty="0">
                <a:solidFill>
                  <a:schemeClr val="bg1"/>
                </a:solidFill>
              </a:rPr>
              <a:t>웹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결제 페이지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2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47503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3962298216"/>
              </p:ext>
            </p:extLst>
          </p:nvPr>
        </p:nvGraphicFramePr>
        <p:xfrm>
          <a:off x="8499892" y="2405366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주의사항</a:t>
                      </a:r>
                      <a:r>
                        <a:rPr lang="en-US" altLang="ko-KR" dirty="0" smtClean="0"/>
                        <a:t>/</a:t>
                      </a:r>
                      <a:r>
                        <a:rPr lang="ko-KR" altLang="en-US" dirty="0" smtClean="0"/>
                        <a:t>서비스동의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dirty="0" smtClean="0"/>
                        <a:t>- </a:t>
                      </a:r>
                      <a:r>
                        <a:rPr lang="ko-KR" altLang="en-US" sz="1200" dirty="0" smtClean="0"/>
                        <a:t>주의사항 텍스트 제공 및 서비스 동의 체크란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6626134"/>
              </p:ext>
            </p:extLst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306" y="2090547"/>
            <a:ext cx="4378110" cy="329448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367" y="5598226"/>
            <a:ext cx="4525892" cy="1017747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17348" y="2435346"/>
            <a:ext cx="2599362" cy="2374905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278488" y="1885400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7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13405" y="2435346"/>
            <a:ext cx="2840498" cy="2519940"/>
          </a:xfrm>
          <a:prstGeom prst="rect">
            <a:avLst/>
          </a:prstGeom>
        </p:spPr>
      </p:pic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8705732"/>
              </p:ext>
            </p:extLst>
          </p:nvPr>
        </p:nvGraphicFramePr>
        <p:xfrm>
          <a:off x="8499892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sh_user_w_semiPay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8" name="직사각형 17"/>
          <p:cNvSpPr/>
          <p:nvPr/>
        </p:nvSpPr>
        <p:spPr>
          <a:xfrm>
            <a:off x="114866" y="241014"/>
            <a:ext cx="707918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dirty="0">
                <a:solidFill>
                  <a:schemeClr val="bg1"/>
                </a:solidFill>
              </a:rPr>
              <a:t>– </a:t>
            </a:r>
            <a:r>
              <a:rPr lang="ko-KR" altLang="en-US" sz="2500" dirty="0">
                <a:solidFill>
                  <a:schemeClr val="bg1"/>
                </a:solidFill>
              </a:rPr>
              <a:t>웹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결제 페이지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3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67135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2867891" y="2852936"/>
            <a:ext cx="8298674" cy="2145310"/>
          </a:xfrm>
        </p:spPr>
        <p:txBody>
          <a:bodyPr/>
          <a:lstStyle/>
          <a:p>
            <a:r>
              <a:rPr lang="en-US" altLang="ko-KR" b="1" dirty="0" smtClean="0"/>
              <a:t>[DB </a:t>
            </a:r>
            <a:r>
              <a:rPr lang="ko-KR" altLang="en-US" b="1" dirty="0" smtClean="0"/>
              <a:t>설계</a:t>
            </a:r>
            <a:r>
              <a:rPr lang="en-US" altLang="ko-KR" b="1" dirty="0" smtClean="0"/>
              <a:t>]</a:t>
            </a:r>
            <a:r>
              <a:rPr lang="ko-KR" altLang="en-US" b="1" dirty="0" smtClean="0"/>
              <a:t> </a:t>
            </a:r>
            <a:r>
              <a:rPr lang="en-US" altLang="ko-KR" b="1" dirty="0" smtClean="0"/>
              <a:t>ERD </a:t>
            </a:r>
            <a:r>
              <a:rPr lang="ko-KR" altLang="en-US" b="1" dirty="0" smtClean="0"/>
              <a:t>논리설계</a:t>
            </a:r>
            <a:endParaRPr lang="ko-KR" altLang="en-US" b="1" dirty="0"/>
          </a:p>
        </p:txBody>
      </p:sp>
      <p:sp>
        <p:nvSpPr>
          <p:cNvPr id="31" name="제목 1"/>
          <p:cNvSpPr txBox="1">
            <a:spLocks/>
          </p:cNvSpPr>
          <p:nvPr/>
        </p:nvSpPr>
        <p:spPr>
          <a:xfrm>
            <a:off x="7110113" y="4201323"/>
            <a:ext cx="4056452" cy="79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sz="2500" dirty="0"/>
              <a:t>지식공유 플랫폼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1331313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1867320"/>
              </p:ext>
            </p:extLst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705" y="4234249"/>
            <a:ext cx="4666493" cy="224979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350" y="1863196"/>
            <a:ext cx="5028007" cy="2171185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17348" y="2435346"/>
            <a:ext cx="2599362" cy="2374905"/>
          </a:xfrm>
          <a:prstGeom prst="rect">
            <a:avLst/>
          </a:prstGeom>
        </p:spPr>
      </p:pic>
      <p:graphicFrame>
        <p:nvGraphicFramePr>
          <p:cNvPr id="15" name="표 13"/>
          <p:cNvGraphicFramePr/>
          <p:nvPr>
            <p:extLst>
              <p:ext uri="{D42A27DB-BD31-4B8C-83A1-F6EECF244321}">
                <p14:modId xmlns:p14="http://schemas.microsoft.com/office/powerpoint/2010/main" val="103905687"/>
              </p:ext>
            </p:extLst>
          </p:nvPr>
        </p:nvGraphicFramePr>
        <p:xfrm>
          <a:off x="8516041" y="2402520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주의사항</a:t>
                      </a:r>
                      <a:r>
                        <a:rPr lang="en-US" altLang="ko-KR" dirty="0" smtClean="0"/>
                        <a:t>/</a:t>
                      </a:r>
                      <a:r>
                        <a:rPr lang="ko-KR" altLang="en-US" dirty="0" smtClean="0"/>
                        <a:t>서비스동의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dirty="0" smtClean="0"/>
                        <a:t>- </a:t>
                      </a:r>
                      <a:r>
                        <a:rPr lang="ko-KR" altLang="en-US" sz="1200" dirty="0" smtClean="0"/>
                        <a:t>주의사항 텍스트 제공 및 서비스 동의 체크란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65168" y="2435347"/>
            <a:ext cx="2752028" cy="244145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1929" y="4870718"/>
            <a:ext cx="1584835" cy="207847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36764" y="4810251"/>
            <a:ext cx="752580" cy="314369"/>
          </a:xfrm>
          <a:prstGeom prst="rect">
            <a:avLst/>
          </a:prstGeom>
        </p:spPr>
      </p:pic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4578772"/>
              </p:ext>
            </p:extLst>
          </p:nvPr>
        </p:nvGraphicFramePr>
        <p:xfrm>
          <a:off x="8516041" y="1280670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sh_user_w_semiPay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7" name="직사각형 16"/>
          <p:cNvSpPr/>
          <p:nvPr/>
        </p:nvSpPr>
        <p:spPr>
          <a:xfrm>
            <a:off x="114866" y="241014"/>
            <a:ext cx="7330853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– </a:t>
            </a:r>
            <a:r>
              <a:rPr lang="ko-KR" altLang="en-US" sz="2500" dirty="0">
                <a:solidFill>
                  <a:schemeClr val="bg1"/>
                </a:solidFill>
              </a:rPr>
              <a:t>웹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결제 페이지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4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84228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3203583871"/>
              </p:ext>
            </p:extLst>
          </p:nvPr>
        </p:nvGraphicFramePr>
        <p:xfrm>
          <a:off x="8509686" y="2405366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신청 완료 페이지</a:t>
                      </a:r>
                      <a:endParaRPr lang="en-US" altLang="ko-KR" dirty="0" smtClean="0"/>
                    </a:p>
                    <a:p>
                      <a:pPr marL="171450" indent="-171450" algn="l">
                        <a:buFontTx/>
                        <a:buChar char="-"/>
                        <a:defRPr sz="1500"/>
                      </a:pPr>
                      <a:r>
                        <a:rPr lang="ko-KR" altLang="en-US" sz="1200" dirty="0" smtClean="0"/>
                        <a:t>무통장 입금 은행</a:t>
                      </a:r>
                      <a:r>
                        <a:rPr lang="en-US" altLang="ko-KR" sz="1200" dirty="0" smtClean="0"/>
                        <a:t>/</a:t>
                      </a:r>
                      <a:r>
                        <a:rPr lang="ko-KR" altLang="en-US" sz="1200" dirty="0" smtClean="0"/>
                        <a:t>계좌번호 안내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1114369"/>
              </p:ext>
            </p:extLst>
          </p:nvPr>
        </p:nvGraphicFramePr>
        <p:xfrm>
          <a:off x="1369438" y="2409132"/>
          <a:ext cx="5556421" cy="33651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5642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365156">
                <a:tc>
                  <a:txBody>
                    <a:bodyPr/>
                    <a:lstStyle/>
                    <a:p>
                      <a:pPr algn="ctr" latinLnBrk="1"/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신청이 완료 되었습니다</a:t>
                      </a:r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신청 확정을 위해서는 아래의 계좌번호로 무통장입금이 필요합니다</a:t>
                      </a:r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3405906"/>
              </p:ext>
            </p:extLst>
          </p:nvPr>
        </p:nvGraphicFramePr>
        <p:xfrm>
          <a:off x="1972199" y="4154288"/>
          <a:ext cx="4101044" cy="609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476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9628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609599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</a:rPr>
                        <a:t>우리은행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</a:rPr>
                        <a:t>123-1234-12345-12-123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9" name="직사각형 18"/>
          <p:cNvSpPr/>
          <p:nvPr/>
        </p:nvSpPr>
        <p:spPr>
          <a:xfrm>
            <a:off x="3447796" y="5191357"/>
            <a:ext cx="1399703" cy="356333"/>
          </a:xfrm>
          <a:prstGeom prst="rect">
            <a:avLst/>
          </a:prstGeom>
          <a:solidFill>
            <a:srgbClr val="704D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ln>
                  <a:solidFill>
                    <a:schemeClr val="bg1"/>
                  </a:solidFill>
                </a:ln>
                <a:solidFill>
                  <a:srgbClr val="FFC000"/>
                </a:solidFill>
              </a:rPr>
              <a:t>홈으로</a:t>
            </a:r>
            <a:endParaRPr lang="ko-KR" altLang="en-US" sz="1100" dirty="0">
              <a:ln>
                <a:solidFill>
                  <a:schemeClr val="bg1"/>
                </a:solidFill>
              </a:ln>
              <a:solidFill>
                <a:srgbClr val="FFC000"/>
              </a:solidFill>
            </a:endParaRPr>
          </a:p>
        </p:txBody>
      </p:sp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950269"/>
              </p:ext>
            </p:extLst>
          </p:nvPr>
        </p:nvGraphicFramePr>
        <p:xfrm>
          <a:off x="8509686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sh_user_w_semiPay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4" name="직사각형 13"/>
          <p:cNvSpPr/>
          <p:nvPr/>
        </p:nvSpPr>
        <p:spPr>
          <a:xfrm>
            <a:off x="114866" y="241014"/>
            <a:ext cx="7330853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– </a:t>
            </a:r>
            <a:r>
              <a:rPr lang="ko-KR" altLang="en-US" sz="2500" dirty="0">
                <a:solidFill>
                  <a:schemeClr val="bg1"/>
                </a:solidFill>
              </a:rPr>
              <a:t>웹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결제 페이지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5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18189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3905256838"/>
              </p:ext>
            </p:extLst>
          </p:nvPr>
        </p:nvGraphicFramePr>
        <p:xfrm>
          <a:off x="8559113" y="2395541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 err="1"/>
                        <a:t>기능명</a:t>
                      </a:r>
                      <a:endParaRPr sz="1500" b="1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신청자 정보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ko-KR" altLang="en-US" sz="1200" dirty="0" smtClean="0"/>
                        <a:t>신청자이름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연락처 기입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8281662"/>
              </p:ext>
            </p:extLst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0298" y="1570573"/>
            <a:ext cx="2454254" cy="4773827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3542168" y="1953186"/>
            <a:ext cx="1013254" cy="156518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b="1" dirty="0" smtClean="0">
                <a:solidFill>
                  <a:schemeClr val="tx1"/>
                </a:solidFill>
              </a:rPr>
              <a:t>바로 예약하기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0297" y="4886316"/>
            <a:ext cx="1679897" cy="163480"/>
          </a:xfrm>
          <a:prstGeom prst="rect">
            <a:avLst/>
          </a:prstGeom>
        </p:spPr>
      </p:pic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0638694"/>
              </p:ext>
            </p:extLst>
          </p:nvPr>
        </p:nvGraphicFramePr>
        <p:xfrm>
          <a:off x="8559113" y="1273691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sh_user_m_semiPay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0" name="직사각형 9"/>
          <p:cNvSpPr/>
          <p:nvPr/>
        </p:nvSpPr>
        <p:spPr>
          <a:xfrm>
            <a:off x="114866" y="241014"/>
            <a:ext cx="7720383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– </a:t>
            </a:r>
            <a:r>
              <a:rPr lang="ko-KR" altLang="en-US" sz="2500" dirty="0" err="1" smtClean="0">
                <a:solidFill>
                  <a:schemeClr val="bg1"/>
                </a:solidFill>
              </a:rPr>
              <a:t>모바일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결제 페이지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1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64192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3120092666"/>
              </p:ext>
            </p:extLst>
          </p:nvPr>
        </p:nvGraphicFramePr>
        <p:xfrm>
          <a:off x="8509686" y="2395541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주최자 정보 및 결제 예정 금액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ko-KR" altLang="en-US" sz="1200" dirty="0" smtClean="0"/>
                        <a:t>사용자에게 정보 제공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3908575"/>
              </p:ext>
            </p:extLst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8683" y="1442887"/>
            <a:ext cx="2290881" cy="5029200"/>
          </a:xfrm>
          <a:prstGeom prst="rect">
            <a:avLst/>
          </a:prstGeom>
        </p:spPr>
      </p:pic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5264055"/>
              </p:ext>
            </p:extLst>
          </p:nvPr>
        </p:nvGraphicFramePr>
        <p:xfrm>
          <a:off x="8509686" y="1273691"/>
          <a:ext cx="3491813" cy="8498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506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sh_user_m_semiPay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114866" y="241014"/>
            <a:ext cx="7720383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– </a:t>
            </a:r>
            <a:r>
              <a:rPr lang="ko-KR" altLang="en-US" sz="2500" dirty="0" err="1">
                <a:solidFill>
                  <a:schemeClr val="bg1"/>
                </a:solidFill>
              </a:rPr>
              <a:t>모바일</a:t>
            </a:r>
            <a:r>
              <a:rPr lang="ko-KR" altLang="en-US" sz="2500" dirty="0">
                <a:solidFill>
                  <a:schemeClr val="bg1"/>
                </a:solidFill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결제 페이지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2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97904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2404476543"/>
              </p:ext>
            </p:extLst>
          </p:nvPr>
        </p:nvGraphicFramePr>
        <p:xfrm>
          <a:off x="8493211" y="2405366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sz="1200" dirty="0" smtClean="0"/>
                        <a:t>서비스 동의</a:t>
                      </a:r>
                      <a:endParaRPr lang="en-US" altLang="ko-KR" sz="1200" dirty="0" smtClean="0"/>
                    </a:p>
                    <a:p>
                      <a:pPr algn="l">
                        <a:defRPr sz="1500"/>
                      </a:pPr>
                      <a:r>
                        <a:rPr lang="en-US" sz="1200" dirty="0" smtClean="0"/>
                        <a:t>-</a:t>
                      </a:r>
                      <a:r>
                        <a:rPr lang="ko-KR" altLang="en-US" sz="1200" dirty="0" smtClean="0"/>
                        <a:t>서비스 동의 및 신청 버튼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5761349"/>
              </p:ext>
            </p:extLst>
          </p:nvPr>
        </p:nvGraphicFramePr>
        <p:xfrm>
          <a:off x="131601" y="1283516"/>
          <a:ext cx="7982669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8266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0144" y="1570573"/>
            <a:ext cx="2155010" cy="4773827"/>
          </a:xfrm>
          <a:prstGeom prst="rect">
            <a:avLst/>
          </a:prstGeom>
        </p:spPr>
      </p:pic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0693288"/>
              </p:ext>
            </p:extLst>
          </p:nvPr>
        </p:nvGraphicFramePr>
        <p:xfrm>
          <a:off x="8493211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sh_user_m_semiPay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114866" y="241014"/>
            <a:ext cx="7720383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– </a:t>
            </a:r>
            <a:r>
              <a:rPr lang="ko-KR" altLang="en-US" sz="2500" dirty="0" err="1">
                <a:solidFill>
                  <a:schemeClr val="bg1"/>
                </a:solidFill>
              </a:rPr>
              <a:t>모바일</a:t>
            </a:r>
            <a:r>
              <a:rPr lang="ko-KR" altLang="en-US" sz="2500" dirty="0">
                <a:solidFill>
                  <a:schemeClr val="bg1"/>
                </a:solidFill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결제 페이지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3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07743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3776380221"/>
              </p:ext>
            </p:extLst>
          </p:nvPr>
        </p:nvGraphicFramePr>
        <p:xfrm>
          <a:off x="8526162" y="2405366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신청 완료 페이지</a:t>
                      </a:r>
                      <a:endParaRPr lang="en-US" altLang="ko-KR" dirty="0" smtClean="0"/>
                    </a:p>
                    <a:p>
                      <a:pPr marL="171450" indent="-171450" algn="l">
                        <a:buFontTx/>
                        <a:buChar char="-"/>
                        <a:defRPr sz="1500"/>
                      </a:pPr>
                      <a:r>
                        <a:rPr lang="ko-KR" altLang="en-US" sz="1200" dirty="0" smtClean="0"/>
                        <a:t>무통장 입금 은행</a:t>
                      </a:r>
                      <a:r>
                        <a:rPr lang="en-US" altLang="ko-KR" sz="1200" dirty="0" smtClean="0"/>
                        <a:t>/</a:t>
                      </a:r>
                      <a:r>
                        <a:rPr lang="ko-KR" altLang="en-US" sz="1200" dirty="0" smtClean="0"/>
                        <a:t>계좌번호 안내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8902401"/>
              </p:ext>
            </p:extLst>
          </p:nvPr>
        </p:nvGraphicFramePr>
        <p:xfrm>
          <a:off x="131601" y="1283516"/>
          <a:ext cx="7982669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8266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3181763" y="2823787"/>
            <a:ext cx="2150076" cy="12772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100" dirty="0"/>
              <a:t>신청이 완료 되었습니다</a:t>
            </a:r>
            <a:endParaRPr lang="en-US" altLang="ko-KR" sz="1100" dirty="0"/>
          </a:p>
          <a:p>
            <a:pPr algn="ctr"/>
            <a:endParaRPr lang="en-US" altLang="ko-KR" sz="1100" dirty="0"/>
          </a:p>
          <a:p>
            <a:pPr algn="ctr"/>
            <a:r>
              <a:rPr lang="ko-KR" altLang="en-US" sz="1100" dirty="0"/>
              <a:t>신청 확정을 위해서는 아래의 계좌번호로 무통장입금이 필요합니다</a:t>
            </a:r>
            <a:endParaRPr lang="en-US" altLang="ko-KR" sz="1100" dirty="0"/>
          </a:p>
          <a:p>
            <a:endParaRPr lang="en-US" altLang="ko-KR" sz="1100" dirty="0"/>
          </a:p>
          <a:p>
            <a:endParaRPr lang="en-US" altLang="ko-KR" sz="1100" dirty="0"/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4040286"/>
              </p:ext>
            </p:extLst>
          </p:nvPr>
        </p:nvGraphicFramePr>
        <p:xfrm>
          <a:off x="3257861" y="4047867"/>
          <a:ext cx="1997879" cy="3979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568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39219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97991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우리은행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123-1234-12345-12-123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2" name="직사각형 11"/>
          <p:cNvSpPr/>
          <p:nvPr/>
        </p:nvSpPr>
        <p:spPr>
          <a:xfrm>
            <a:off x="3556948" y="4705350"/>
            <a:ext cx="1399703" cy="356333"/>
          </a:xfrm>
          <a:prstGeom prst="rect">
            <a:avLst/>
          </a:prstGeom>
          <a:solidFill>
            <a:srgbClr val="704D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ln>
                  <a:solidFill>
                    <a:schemeClr val="bg1"/>
                  </a:solidFill>
                </a:ln>
                <a:solidFill>
                  <a:srgbClr val="FFC000"/>
                </a:solidFill>
              </a:rPr>
              <a:t>홈으로</a:t>
            </a:r>
            <a:endParaRPr lang="ko-KR" altLang="en-US" sz="800" dirty="0">
              <a:ln>
                <a:solidFill>
                  <a:schemeClr val="bg1"/>
                </a:solidFill>
              </a:ln>
              <a:solidFill>
                <a:srgbClr val="FFC000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0744" y="1556036"/>
            <a:ext cx="2265041" cy="262843"/>
          </a:xfrm>
          <a:prstGeom prst="rect">
            <a:avLst/>
          </a:prstGeom>
        </p:spPr>
      </p:pic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7202797"/>
              </p:ext>
            </p:extLst>
          </p:nvPr>
        </p:nvGraphicFramePr>
        <p:xfrm>
          <a:off x="3117818" y="1543008"/>
          <a:ext cx="2277967" cy="47095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7796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4709511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7826082"/>
              </p:ext>
            </p:extLst>
          </p:nvPr>
        </p:nvGraphicFramePr>
        <p:xfrm>
          <a:off x="8526162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sh_user_m_semiPay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1" name="직사각형 10"/>
          <p:cNvSpPr/>
          <p:nvPr/>
        </p:nvSpPr>
        <p:spPr>
          <a:xfrm>
            <a:off x="114866" y="241014"/>
            <a:ext cx="7574509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500" dirty="0" err="1">
                <a:solidFill>
                  <a:schemeClr val="bg1"/>
                </a:solidFill>
              </a:rPr>
              <a:t>모바일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결제 페이지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4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32994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2676085826"/>
              </p:ext>
            </p:extLst>
          </p:nvPr>
        </p:nvGraphicFramePr>
        <p:xfrm>
          <a:off x="8583827" y="2399191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세미나 참가 예약 및 결제 관리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</a:t>
                      </a:r>
                      <a:r>
                        <a:rPr lang="ko-KR" altLang="en-US" sz="1200" baseline="0" dirty="0" smtClean="0"/>
                        <a:t> </a:t>
                      </a:r>
                      <a:r>
                        <a:rPr lang="ko-KR" altLang="en-US" sz="1200" baseline="0" dirty="0" err="1" smtClean="0"/>
                        <a:t>세미나명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해당 세미나 상세 페이지로 이동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예약자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예약자 리스트 확인 가능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주최자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주최자 회원정보 팝업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6267192"/>
              </p:ext>
            </p:extLst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2265398" y="2009063"/>
            <a:ext cx="230383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 smtClean="0"/>
              <a:t>세미나 </a:t>
            </a:r>
            <a:r>
              <a:rPr lang="ko-KR" altLang="en-US" sz="1200" b="1" dirty="0"/>
              <a:t>참가 예약 </a:t>
            </a:r>
            <a:r>
              <a:rPr lang="ko-KR" altLang="en-US" sz="1200" b="1" dirty="0" smtClean="0"/>
              <a:t>및 </a:t>
            </a:r>
            <a:r>
              <a:rPr lang="ko-KR" altLang="en-US" sz="1200" b="1" dirty="0"/>
              <a:t>결제 관리</a:t>
            </a: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3195789"/>
              </p:ext>
            </p:extLst>
          </p:nvPr>
        </p:nvGraphicFramePr>
        <p:xfrm>
          <a:off x="2265398" y="2616413"/>
          <a:ext cx="5222791" cy="31828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85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00649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52722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40255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79907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683741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err="1" smtClean="0">
                          <a:solidFill>
                            <a:schemeClr val="tx1"/>
                          </a:solidFill>
                        </a:rPr>
                        <a:t>세미나명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예약자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세미나 일시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진행상태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주최자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15/30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2020-05-22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결제취소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dsdfas152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유튜브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크리에이터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마케팅 새로운 방법을 공개합니다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!!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10/20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2020-05-02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asdsad53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대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돈관리하기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딱 좋은 시기인데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5/40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2020-03-22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세미나종료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6/45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결제취소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유튜브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크리에이터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마케팅 새로운 방법을 공개합니다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!!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7/50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2/30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2020-03-12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세미나종료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474645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대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돈관리하기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딱 좋은 시기인데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50/50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3" name="직사각형 22"/>
          <p:cNvSpPr/>
          <p:nvPr/>
        </p:nvSpPr>
        <p:spPr>
          <a:xfrm>
            <a:off x="2333786" y="2767650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2333786" y="3143308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2333786" y="3523922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2333786" y="3954574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2333786" y="4700187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2333786" y="4342041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2333786" y="5079413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2333786" y="5484741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839" y="1289959"/>
            <a:ext cx="1475158" cy="5341499"/>
          </a:xfrm>
          <a:prstGeom prst="rect">
            <a:avLst/>
          </a:prstGeom>
        </p:spPr>
      </p:pic>
      <p:sp>
        <p:nvSpPr>
          <p:cNvPr id="31" name="직사각형 30"/>
          <p:cNvSpPr/>
          <p:nvPr/>
        </p:nvSpPr>
        <p:spPr>
          <a:xfrm>
            <a:off x="1919409" y="1780787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8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32" name="표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3119165"/>
              </p:ext>
            </p:extLst>
          </p:nvPr>
        </p:nvGraphicFramePr>
        <p:xfrm>
          <a:off x="2207732" y="2350216"/>
          <a:ext cx="420137" cy="2201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013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2201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삭제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7649" y="5972398"/>
            <a:ext cx="1448002" cy="314369"/>
          </a:xfrm>
          <a:prstGeom prst="rect">
            <a:avLst/>
          </a:prstGeom>
        </p:spPr>
      </p:pic>
      <p:graphicFrame>
        <p:nvGraphicFramePr>
          <p:cNvPr id="22" name="표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4595410"/>
              </p:ext>
            </p:extLst>
          </p:nvPr>
        </p:nvGraphicFramePr>
        <p:xfrm>
          <a:off x="8583827" y="1277341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sh_admin_semiBook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0" name="직사각형 19"/>
          <p:cNvSpPr/>
          <p:nvPr/>
        </p:nvSpPr>
        <p:spPr>
          <a:xfrm>
            <a:off x="114866" y="241014"/>
            <a:ext cx="5936240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관리자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예약관리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1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15977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1370566000"/>
              </p:ext>
            </p:extLst>
          </p:nvPr>
        </p:nvGraphicFramePr>
        <p:xfrm>
          <a:off x="8518349" y="2395906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세미나 참가 예약 및 결제 관리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</a:t>
                      </a:r>
                      <a:r>
                        <a:rPr lang="ko-KR" altLang="en-US" sz="1200" baseline="0" dirty="0" smtClean="0"/>
                        <a:t> </a:t>
                      </a:r>
                      <a:r>
                        <a:rPr lang="ko-KR" altLang="en-US" sz="1200" baseline="0" dirty="0" err="1" smtClean="0"/>
                        <a:t>세미나명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해당 세미나 상세 페이지로 이동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예약자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예약자 리스트 확인 가능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주최자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주최자 회원정보 팝업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2265398" y="2009063"/>
            <a:ext cx="230383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 smtClean="0"/>
              <a:t>세미나 </a:t>
            </a:r>
            <a:r>
              <a:rPr lang="ko-KR" altLang="en-US" sz="1200" b="1" dirty="0"/>
              <a:t>참가 예약 </a:t>
            </a:r>
            <a:r>
              <a:rPr lang="ko-KR" altLang="en-US" sz="1200" b="1" dirty="0" smtClean="0"/>
              <a:t>및 </a:t>
            </a:r>
            <a:r>
              <a:rPr lang="ko-KR" altLang="en-US" sz="1200" b="1" dirty="0"/>
              <a:t>결제 관리</a:t>
            </a: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/>
          </p:nvPr>
        </p:nvGraphicFramePr>
        <p:xfrm>
          <a:off x="2265398" y="2616413"/>
          <a:ext cx="5222791" cy="31828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85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00649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52722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40255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79907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683741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err="1" smtClean="0">
                          <a:solidFill>
                            <a:schemeClr val="tx1"/>
                          </a:solidFill>
                        </a:rPr>
                        <a:t>세미나명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예약자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세미나 일시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진행상태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주최자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15/30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2020-05-22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결제취소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dsdfas152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유튜브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크리에이터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마케팅 새로운 방법을 공개합니다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!!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10/20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2020-05-02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asdsad53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대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돈관리하기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딱 좋은 시기인데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5/40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2020-03-22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세미나종료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6/45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결제취소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유튜브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크리에이터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마케팅 새로운 방법을 공개합니다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!!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7/50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2/30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2020-03-12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세미나종료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474645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대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돈관리하기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딱 좋은 시기인데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50/50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3" name="직사각형 22"/>
          <p:cNvSpPr/>
          <p:nvPr/>
        </p:nvSpPr>
        <p:spPr>
          <a:xfrm>
            <a:off x="2333786" y="2767650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2333786" y="3143308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2333786" y="3523922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2333786" y="3954574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2333786" y="4700187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2333786" y="4342041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2333786" y="5079413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2333786" y="5484741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839" y="1289959"/>
            <a:ext cx="1475158" cy="5341499"/>
          </a:xfrm>
          <a:prstGeom prst="rect">
            <a:avLst/>
          </a:prstGeom>
        </p:spPr>
      </p:pic>
      <p:sp>
        <p:nvSpPr>
          <p:cNvPr id="31" name="직사각형 30"/>
          <p:cNvSpPr/>
          <p:nvPr/>
        </p:nvSpPr>
        <p:spPr>
          <a:xfrm>
            <a:off x="1919409" y="1780787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8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32" name="표 31"/>
          <p:cNvGraphicFramePr>
            <a:graphicFrameLocks noGrp="1"/>
          </p:cNvGraphicFramePr>
          <p:nvPr>
            <p:extLst/>
          </p:nvPr>
        </p:nvGraphicFramePr>
        <p:xfrm>
          <a:off x="2207732" y="2350216"/>
          <a:ext cx="420137" cy="2201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013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2201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삭제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0333913"/>
              </p:ext>
            </p:extLst>
          </p:nvPr>
        </p:nvGraphicFramePr>
        <p:xfrm>
          <a:off x="139839" y="1289958"/>
          <a:ext cx="8032096" cy="533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340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808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1" name="표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7844399"/>
              </p:ext>
            </p:extLst>
          </p:nvPr>
        </p:nvGraphicFramePr>
        <p:xfrm>
          <a:off x="2773659" y="2744021"/>
          <a:ext cx="3118021" cy="14737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1802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473755">
                <a:tc>
                  <a:txBody>
                    <a:bodyPr/>
                    <a:lstStyle/>
                    <a:p>
                      <a:pPr algn="ctr" latinLnBrk="1"/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정말 삭제 하시겠습니까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2" name="표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696303"/>
              </p:ext>
            </p:extLst>
          </p:nvPr>
        </p:nvGraphicFramePr>
        <p:xfrm>
          <a:off x="3539286" y="3669649"/>
          <a:ext cx="591498" cy="2446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149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2446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확인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3" name="표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5514240"/>
              </p:ext>
            </p:extLst>
          </p:nvPr>
        </p:nvGraphicFramePr>
        <p:xfrm>
          <a:off x="4485436" y="3669649"/>
          <a:ext cx="591498" cy="2446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149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2446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취소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4" name="직사각형 33"/>
          <p:cNvSpPr/>
          <p:nvPr/>
        </p:nvSpPr>
        <p:spPr>
          <a:xfrm>
            <a:off x="5518464" y="2799898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 smtClean="0"/>
              <a:t>X</a:t>
            </a:r>
            <a:endParaRPr lang="ko-KR" altLang="en-US" dirty="0"/>
          </a:p>
        </p:txBody>
      </p:sp>
      <p:graphicFrame>
        <p:nvGraphicFramePr>
          <p:cNvPr id="36" name="표 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5250434"/>
              </p:ext>
            </p:extLst>
          </p:nvPr>
        </p:nvGraphicFramePr>
        <p:xfrm>
          <a:off x="8518349" y="127405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sh_admin_semiBook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5" name="직사각형 34"/>
          <p:cNvSpPr/>
          <p:nvPr/>
        </p:nvSpPr>
        <p:spPr>
          <a:xfrm>
            <a:off x="114866" y="241014"/>
            <a:ext cx="6401111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관리자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예약관리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삭제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42684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487431144"/>
              </p:ext>
            </p:extLst>
          </p:nvPr>
        </p:nvGraphicFramePr>
        <p:xfrm>
          <a:off x="8509686" y="2411808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세미나 참가 예약 및 결제 관리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</a:t>
                      </a:r>
                      <a:r>
                        <a:rPr lang="ko-KR" altLang="en-US" sz="1200" baseline="0" dirty="0" smtClean="0"/>
                        <a:t> </a:t>
                      </a:r>
                      <a:r>
                        <a:rPr lang="ko-KR" altLang="en-US" sz="1200" baseline="0" dirty="0" err="1" smtClean="0"/>
                        <a:t>세미나명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해당 세미나 상세 페이지로 이동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예약자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예약자 리스트 확인 가능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주최자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주최자 회원정보 팝업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2265398" y="2009063"/>
            <a:ext cx="230383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 smtClean="0"/>
              <a:t>세미나 </a:t>
            </a:r>
            <a:r>
              <a:rPr lang="ko-KR" altLang="en-US" sz="1200" b="1" dirty="0"/>
              <a:t>참가 예약 </a:t>
            </a:r>
            <a:r>
              <a:rPr lang="ko-KR" altLang="en-US" sz="1200" b="1" dirty="0" smtClean="0"/>
              <a:t>및 </a:t>
            </a:r>
            <a:r>
              <a:rPr lang="ko-KR" altLang="en-US" sz="1200" b="1" dirty="0"/>
              <a:t>결제 관리</a:t>
            </a: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/>
          </p:nvPr>
        </p:nvGraphicFramePr>
        <p:xfrm>
          <a:off x="2265398" y="2616413"/>
          <a:ext cx="5222791" cy="31828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85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00649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52722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40255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79907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683741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err="1" smtClean="0">
                          <a:solidFill>
                            <a:schemeClr val="tx1"/>
                          </a:solidFill>
                        </a:rPr>
                        <a:t>세미나명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예약자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세미나 일시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진행상태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주최자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15/30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2020-05-22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결제취소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dsdfas152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유튜브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크리에이터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마케팅 새로운 방법을 공개합니다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!!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10/20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2020-05-02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asdsad53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대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돈관리하기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딱 좋은 시기인데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5/40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2020-03-22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세미나종료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6/45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결제취소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유튜브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크리에이터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마케팅 새로운 방법을 공개합니다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!!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7/50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2/30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2020-03-12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세미나종료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474645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대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돈관리하기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딱 좋은 시기인데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50/50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3" name="직사각형 22"/>
          <p:cNvSpPr/>
          <p:nvPr/>
        </p:nvSpPr>
        <p:spPr>
          <a:xfrm>
            <a:off x="2333786" y="2767650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2333786" y="3143308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2333786" y="3523922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2333786" y="3954574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2333786" y="4700187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2333786" y="4342041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2333786" y="5079413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2333786" y="5484741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839" y="1289959"/>
            <a:ext cx="1475158" cy="5341499"/>
          </a:xfrm>
          <a:prstGeom prst="rect">
            <a:avLst/>
          </a:prstGeom>
        </p:spPr>
      </p:pic>
      <p:sp>
        <p:nvSpPr>
          <p:cNvPr id="31" name="직사각형 30"/>
          <p:cNvSpPr/>
          <p:nvPr/>
        </p:nvSpPr>
        <p:spPr>
          <a:xfrm>
            <a:off x="1919409" y="1780787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8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3587039"/>
              </p:ext>
            </p:extLst>
          </p:nvPr>
        </p:nvGraphicFramePr>
        <p:xfrm>
          <a:off x="139839" y="1289958"/>
          <a:ext cx="8032096" cy="533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340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808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9474829"/>
              </p:ext>
            </p:extLst>
          </p:nvPr>
        </p:nvGraphicFramePr>
        <p:xfrm>
          <a:off x="2773659" y="1953186"/>
          <a:ext cx="3118021" cy="41674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1802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4167446">
                <a:tc>
                  <a:txBody>
                    <a:bodyPr/>
                    <a:lstStyle/>
                    <a:p>
                      <a:pPr latinLnBrk="1"/>
                      <a:endParaRPr lang="en-US" altLang="ko-KR" sz="15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500" dirty="0" smtClean="0">
                          <a:solidFill>
                            <a:schemeClr val="tx1"/>
                          </a:solidFill>
                        </a:rPr>
                        <a:t>예약자 리스트</a:t>
                      </a:r>
                      <a:endParaRPr lang="ko-KR" alt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795463"/>
              </p:ext>
            </p:extLst>
          </p:nvPr>
        </p:nvGraphicFramePr>
        <p:xfrm>
          <a:off x="3086309" y="2630860"/>
          <a:ext cx="2481649" cy="31828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817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89792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815546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3868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예약자명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err="1" smtClean="0">
                          <a:solidFill>
                            <a:schemeClr val="tx1"/>
                          </a:solidFill>
                        </a:rPr>
                        <a:t>예약일시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결제상태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홍길동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2020-03-31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김길동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2020-03-31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결제대기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신길동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2020-03-31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이길동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2020-03-31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박길동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2020-03-31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결제대기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조길동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2020-03-31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47464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최길동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2020-03-31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5543178" y="2009063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 smtClean="0"/>
              <a:t>X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7594" y="5855812"/>
            <a:ext cx="1008017" cy="218846"/>
          </a:xfrm>
          <a:prstGeom prst="rect">
            <a:avLst/>
          </a:prstGeom>
        </p:spPr>
      </p:pic>
      <p:graphicFrame>
        <p:nvGraphicFramePr>
          <p:cNvPr id="33" name="표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4884722"/>
              </p:ext>
            </p:extLst>
          </p:nvPr>
        </p:nvGraphicFramePr>
        <p:xfrm>
          <a:off x="8509686" y="1289958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sh_admin_semiBook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2" name="직사각형 31"/>
          <p:cNvSpPr/>
          <p:nvPr/>
        </p:nvSpPr>
        <p:spPr>
          <a:xfrm>
            <a:off x="114866" y="241014"/>
            <a:ext cx="7795724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관리자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예약관리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예약자 리스트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85254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2808521868"/>
              </p:ext>
            </p:extLst>
          </p:nvPr>
        </p:nvGraphicFramePr>
        <p:xfrm>
          <a:off x="8509686" y="2399191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세미나 참가 예약 및 결제 관리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</a:t>
                      </a:r>
                      <a:r>
                        <a:rPr lang="ko-KR" altLang="en-US" sz="1200" baseline="0" dirty="0" smtClean="0"/>
                        <a:t> </a:t>
                      </a:r>
                      <a:r>
                        <a:rPr lang="ko-KR" altLang="en-US" sz="1200" baseline="0" dirty="0" err="1" smtClean="0"/>
                        <a:t>세미나명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해당 세미나 상세 페이지로 이동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예약자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예약자 리스트 확인 가능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주최자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주최자 회원정보 팝업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2265398" y="2009063"/>
            <a:ext cx="230383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 smtClean="0"/>
              <a:t>세미나 </a:t>
            </a:r>
            <a:r>
              <a:rPr lang="ko-KR" altLang="en-US" sz="1200" b="1" dirty="0"/>
              <a:t>참가 예약 </a:t>
            </a:r>
            <a:r>
              <a:rPr lang="ko-KR" altLang="en-US" sz="1200" b="1" dirty="0" smtClean="0"/>
              <a:t>및 </a:t>
            </a:r>
            <a:r>
              <a:rPr lang="ko-KR" altLang="en-US" sz="1200" b="1" dirty="0"/>
              <a:t>결제 관리</a:t>
            </a: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/>
          </p:nvPr>
        </p:nvGraphicFramePr>
        <p:xfrm>
          <a:off x="2265398" y="2616413"/>
          <a:ext cx="5222791" cy="31828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85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00649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52722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40255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79907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683741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err="1" smtClean="0">
                          <a:solidFill>
                            <a:schemeClr val="tx1"/>
                          </a:solidFill>
                        </a:rPr>
                        <a:t>세미나명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예약자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세미나 일시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진행상태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주최자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15/30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2020-05-22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결제취소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dsdfas152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유튜브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크리에이터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마케팅 새로운 방법을 공개합니다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!!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10/20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2020-05-02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asdsad53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대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돈관리하기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딱 좋은 시기인데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5/40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2020-03-22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세미나종료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6/45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결제취소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유튜브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크리에이터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마케팅 새로운 방법을 공개합니다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!!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7/50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2/30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2020-03-12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세미나종료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474645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대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돈관리하기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딱 좋은 시기인데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50/50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3" name="직사각형 22"/>
          <p:cNvSpPr/>
          <p:nvPr/>
        </p:nvSpPr>
        <p:spPr>
          <a:xfrm>
            <a:off x="2333786" y="2767650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2333786" y="3143308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2333786" y="3523922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2333786" y="3954574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2333786" y="4700187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2333786" y="4342041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2333786" y="5079413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2333786" y="5484741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839" y="1289959"/>
            <a:ext cx="1475158" cy="5341499"/>
          </a:xfrm>
          <a:prstGeom prst="rect">
            <a:avLst/>
          </a:prstGeom>
        </p:spPr>
      </p:pic>
      <p:sp>
        <p:nvSpPr>
          <p:cNvPr id="31" name="직사각형 30"/>
          <p:cNvSpPr/>
          <p:nvPr/>
        </p:nvSpPr>
        <p:spPr>
          <a:xfrm>
            <a:off x="1919409" y="1780787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8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9" name="표 18"/>
          <p:cNvGraphicFramePr>
            <a:graphicFrameLocks noGrp="1"/>
          </p:cNvGraphicFramePr>
          <p:nvPr>
            <p:extLst/>
          </p:nvPr>
        </p:nvGraphicFramePr>
        <p:xfrm>
          <a:off x="139839" y="1289958"/>
          <a:ext cx="8032096" cy="533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340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808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3281869"/>
              </p:ext>
            </p:extLst>
          </p:nvPr>
        </p:nvGraphicFramePr>
        <p:xfrm>
          <a:off x="2773659" y="1953186"/>
          <a:ext cx="3118021" cy="41674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1802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4167446">
                <a:tc>
                  <a:txBody>
                    <a:bodyPr/>
                    <a:lstStyle/>
                    <a:p>
                      <a:pPr latinLnBrk="1"/>
                      <a:endParaRPr lang="en-US" altLang="ko-KR" sz="15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5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500" dirty="0" smtClean="0">
                          <a:solidFill>
                            <a:schemeClr val="tx1"/>
                          </a:solidFill>
                        </a:rPr>
                        <a:t>주최자 </a:t>
                      </a:r>
                      <a:r>
                        <a:rPr lang="en-US" altLang="ko-KR" sz="1500" dirty="0" err="1" smtClean="0">
                          <a:solidFill>
                            <a:schemeClr val="tx1"/>
                          </a:solidFill>
                        </a:rPr>
                        <a:t>sadasd</a:t>
                      </a:r>
                      <a:r>
                        <a:rPr lang="ko-KR" altLang="en-US" sz="1500" baseline="0" dirty="0" smtClean="0">
                          <a:solidFill>
                            <a:schemeClr val="tx1"/>
                          </a:solidFill>
                        </a:rPr>
                        <a:t>님 회원정보</a:t>
                      </a:r>
                      <a:endParaRPr lang="ko-KR" alt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0853662"/>
              </p:ext>
            </p:extLst>
          </p:nvPr>
        </p:nvGraphicFramePr>
        <p:xfrm>
          <a:off x="3322094" y="3005167"/>
          <a:ext cx="2021150" cy="25883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387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25727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868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예약자명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err="1" smtClean="0">
                          <a:solidFill>
                            <a:schemeClr val="tx1"/>
                          </a:solidFill>
                        </a:rPr>
                        <a:t>예약일시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이름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김길동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아이디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adfasdf5452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주소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서울 강남구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이메일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adsfasdf@gmail.com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326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닉네임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동길김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2127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휴대폰번호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010-1234-5678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5543178" y="2009063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 smtClean="0"/>
              <a:t>X</a:t>
            </a:r>
            <a:endParaRPr lang="ko-KR" altLang="en-US" dirty="0"/>
          </a:p>
        </p:txBody>
      </p:sp>
      <p:graphicFrame>
        <p:nvGraphicFramePr>
          <p:cNvPr id="35" name="표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1950324"/>
              </p:ext>
            </p:extLst>
          </p:nvPr>
        </p:nvGraphicFramePr>
        <p:xfrm>
          <a:off x="8509686" y="1277341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sh_admin_semiBook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2" name="직사각형 21"/>
          <p:cNvSpPr/>
          <p:nvPr/>
        </p:nvSpPr>
        <p:spPr>
          <a:xfrm>
            <a:off x="114866" y="241014"/>
            <a:ext cx="704231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관리자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예약관리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회원정보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82147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258</TotalTime>
  <Words>5591</Words>
  <Application>Microsoft Office PowerPoint</Application>
  <PresentationFormat>사용자 지정</PresentationFormat>
  <Paragraphs>2011</Paragraphs>
  <Slides>121</Slides>
  <Notes>16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121</vt:i4>
      </vt:variant>
    </vt:vector>
  </HeadingPairs>
  <TitlesOfParts>
    <vt:vector size="122" baseType="lpstr">
      <vt:lpstr>Office 테마</vt:lpstr>
      <vt:lpstr>e – Zone </vt:lpstr>
      <vt:lpstr>목차</vt:lpstr>
      <vt:lpstr>주제 선정 이유</vt:lpstr>
      <vt:lpstr>주제 선정 이유</vt:lpstr>
      <vt:lpstr>유즈케이스</vt:lpstr>
      <vt:lpstr>유저 플로우</vt:lpstr>
      <vt:lpstr>요구사항 정의</vt:lpstr>
      <vt:lpstr>요구사항 정의</vt:lpstr>
      <vt:lpstr>[DB 설계] ERD 논리설계</vt:lpstr>
      <vt:lpstr>[DB 설계] ERD 논리설계</vt:lpstr>
      <vt:lpstr>[DB 설계] ERD 논리설계</vt:lpstr>
      <vt:lpstr>[DB 설계] ERD 물리설계</vt:lpstr>
      <vt:lpstr>화면 설계 및 구현</vt:lpstr>
      <vt:lpstr>PowerPoint 프레젠테이션</vt:lpstr>
      <vt:lpstr>메인페이지 - HEADER</vt:lpstr>
      <vt:lpstr>메인페이지 - HEADER</vt:lpstr>
      <vt:lpstr>메인페이지 -  컨텐츠</vt:lpstr>
      <vt:lpstr>메인페이지 -  Footer</vt:lpstr>
      <vt:lpstr>로그인 페이지 </vt:lpstr>
      <vt:lpstr>세미나존 정보</vt:lpstr>
      <vt:lpstr>세미나존 후기 목록</vt:lpstr>
      <vt:lpstr>세미나존 후기 목록 -상세내용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게시판 – Q&amp;A</vt:lpstr>
      <vt:lpstr>게시판 – Q&amp;A</vt:lpstr>
      <vt:lpstr>게시판 관리 – Q&amp;A</vt:lpstr>
      <vt:lpstr>게시판 관리 – Q&amp;A</vt:lpstr>
      <vt:lpstr>게시판 관리 – Q&amp;A</vt:lpstr>
      <vt:lpstr>진행 현황</vt:lpstr>
      <vt:lpstr>진행 현황</vt:lpstr>
      <vt:lpstr>이번 주 Feedback</vt:lpstr>
      <vt:lpstr>양식 통일</vt:lpstr>
      <vt:lpstr>양식 통일</vt:lpstr>
      <vt:lpstr>양식 통일</vt:lpstr>
      <vt:lpstr>THANK  YOU</vt:lpstr>
      <vt:lpstr>PowerPoint 프레젠테이션</vt:lpstr>
      <vt:lpstr>[화면설계] 사용자 – 웹 - 메인페이지 - HEADER</vt:lpstr>
      <vt:lpstr>[화면구현] 사용자 – 웹 - 메인페이지 - HEADER</vt:lpstr>
      <vt:lpstr>[화면설계] 사용자 – 웹 - 메인페이지 -  컨텐츠</vt:lpstr>
      <vt:lpstr>[화면설계] 사용자 – 웹 -  메인페이지 -  Footer</vt:lpstr>
      <vt:lpstr>[화면설계] 사용자 – 웹 - 로그인 페이지 </vt:lpstr>
      <vt:lpstr>[화면설계] 사용자 – 모바일 -메인페이지</vt:lpstr>
      <vt:lpstr>[화면설계] 사용자 – 모바일 - 로그인 페이지 </vt:lpstr>
      <vt:lpstr>[화면설계] 사용자 – 웹 - 세미나존 정보</vt:lpstr>
      <vt:lpstr>[화면설계]사용자 – 모바일 - 세미나존 정보</vt:lpstr>
      <vt:lpstr>[화면설계]사용자 – 웹 - 세미나존 후기 목록</vt:lpstr>
      <vt:lpstr>[화면설계] 사용자 – 웹 - 세미나존 후기 목록 -상세내용</vt:lpstr>
      <vt:lpstr>[화면설계] 사용자 – 모바일 - 세미나존 후기 목록</vt:lpstr>
      <vt:lpstr>[화면설계]사용자- 모바일 – 세미나존 후기 목록 - 상세내용 </vt:lpstr>
      <vt:lpstr>[화면설계] 관리자 – 웹 - 캐러셀 배너 관리</vt:lpstr>
      <vt:lpstr>[화면설계] 관리자- 웹 - 회원정보관리</vt:lpstr>
      <vt:lpstr>[화면설계] 관리자 – 웹 - 세미나존 관리</vt:lpstr>
      <vt:lpstr>[화면설계] 관리자 –웹 - 세미나존 등록 및 수정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[화면 설계] 사용자 - 웹 - 게시판 - 공지사항</vt:lpstr>
      <vt:lpstr>[화면 설계] 사용자 - 웹 - 게시판 - 공지사항</vt:lpstr>
      <vt:lpstr>PowerPoint 프레젠테이션</vt:lpstr>
      <vt:lpstr>[화면 설계] 사용자 - 웹 - 게시판 - FAQ</vt:lpstr>
      <vt:lpstr>[화면 설계] 사용자 - 웹 - 게시판 - FAQ</vt:lpstr>
      <vt:lpstr>[화면 설계] 사용자 - 모바일 - 게시판 - FAQ</vt:lpstr>
      <vt:lpstr>[화면 설계] 사용자 - 웹 - 게시판 – Q&amp;A</vt:lpstr>
      <vt:lpstr>[화면 설계] 사용자 - 웹 - 게시판 – Q&amp;A</vt:lpstr>
      <vt:lpstr>[화면 설계] 사용자 - 모바일 - 게시판 – Q&amp;A</vt:lpstr>
      <vt:lpstr>[화면 설계] 관리자 - 게시판 관리 – 공지사항 관리</vt:lpstr>
      <vt:lpstr>[화면 설계] 관리자 - 게시판 관리 – 공지사항 관리</vt:lpstr>
      <vt:lpstr>[화면 설계] 관리자 - 게시판 관리 – 공지사항 관리</vt:lpstr>
      <vt:lpstr>[화면 설계] 관리자 – 게시판 관리 – 공지사항 관리</vt:lpstr>
      <vt:lpstr>[화면 설계] 관리자 - 게시판 관리 – FAQ</vt:lpstr>
      <vt:lpstr>[화면 설계] 관리자 - 게시판 관리 – FAQ</vt:lpstr>
      <vt:lpstr>[화면 설계] 관리자 – 게시판 관리 - FAQ</vt:lpstr>
      <vt:lpstr>[화면 설계] 관리자 - 게시판 관리 – FAQ</vt:lpstr>
      <vt:lpstr>[화면 설계] 관리자 - 게시판 관리 – Q&amp;A</vt:lpstr>
      <vt:lpstr>[화면 설계] 관리자 - 게시판 관리 – Q&amp;A</vt:lpstr>
      <vt:lpstr>[화면 설계] 관리자 - 게시판 관리 – Q&amp;A</vt:lpstr>
      <vt:lpstr>PowerPoint 프레젠테이션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 – Zone </dc:title>
  <dc:creator>507-07</dc:creator>
  <cp:lastModifiedBy>507-06</cp:lastModifiedBy>
  <cp:revision>38</cp:revision>
  <dcterms:created xsi:type="dcterms:W3CDTF">2020-04-02T06:13:26Z</dcterms:created>
  <dcterms:modified xsi:type="dcterms:W3CDTF">2020-02-08T08:24:39Z</dcterms:modified>
</cp:coreProperties>
</file>